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335" r:id="rId5"/>
    <p:sldId id="328" r:id="rId6"/>
    <p:sldId id="327" r:id="rId7"/>
    <p:sldId id="256" r:id="rId8"/>
    <p:sldId id="257" r:id="rId9"/>
    <p:sldId id="329" r:id="rId10"/>
    <p:sldId id="308" r:id="rId11"/>
    <p:sldId id="309" r:id="rId12"/>
    <p:sldId id="310" r:id="rId13"/>
    <p:sldId id="311" r:id="rId14"/>
    <p:sldId id="312" r:id="rId15"/>
    <p:sldId id="313" r:id="rId16"/>
    <p:sldId id="330" r:id="rId17"/>
    <p:sldId id="261" r:id="rId18"/>
    <p:sldId id="272" r:id="rId19"/>
    <p:sldId id="273" r:id="rId20"/>
    <p:sldId id="274" r:id="rId21"/>
    <p:sldId id="301" r:id="rId22"/>
    <p:sldId id="302" r:id="rId23"/>
    <p:sldId id="303" r:id="rId24"/>
    <p:sldId id="316" r:id="rId25"/>
    <p:sldId id="318" r:id="rId26"/>
    <p:sldId id="332" r:id="rId27"/>
    <p:sldId id="314" r:id="rId28"/>
    <p:sldId id="315" r:id="rId29"/>
    <p:sldId id="317" r:id="rId30"/>
    <p:sldId id="331" r:id="rId31"/>
    <p:sldId id="333" r:id="rId32"/>
    <p:sldId id="276" r:id="rId33"/>
    <p:sldId id="277" r:id="rId34"/>
    <p:sldId id="278" r:id="rId35"/>
    <p:sldId id="279" r:id="rId36"/>
    <p:sldId id="280" r:id="rId37"/>
    <p:sldId id="281" r:id="rId38"/>
    <p:sldId id="282" r:id="rId39"/>
    <p:sldId id="283" r:id="rId40"/>
    <p:sldId id="284" r:id="rId41"/>
    <p:sldId id="286" r:id="rId42"/>
    <p:sldId id="287" r:id="rId43"/>
    <p:sldId id="288" r:id="rId44"/>
    <p:sldId id="289" r:id="rId45"/>
    <p:sldId id="258" r:id="rId46"/>
    <p:sldId id="259" r:id="rId47"/>
    <p:sldId id="260" r:id="rId48"/>
    <p:sldId id="319" r:id="rId49"/>
    <p:sldId id="320" r:id="rId50"/>
    <p:sldId id="321" r:id="rId51"/>
    <p:sldId id="322" r:id="rId52"/>
    <p:sldId id="323" r:id="rId53"/>
    <p:sldId id="324" r:id="rId54"/>
    <p:sldId id="304" r:id="rId55"/>
    <p:sldId id="305" r:id="rId56"/>
    <p:sldId id="306" r:id="rId57"/>
    <p:sldId id="307" r:id="rId58"/>
    <p:sldId id="264" r:id="rId59"/>
    <p:sldId id="265" r:id="rId60"/>
    <p:sldId id="266" r:id="rId61"/>
    <p:sldId id="267" r:id="rId62"/>
    <p:sldId id="290" r:id="rId63"/>
    <p:sldId id="334" r:id="rId64"/>
    <p:sldId id="325" r:id="rId65"/>
    <p:sldId id="326" r:id="rId66"/>
    <p:sldId id="285" r:id="rId67"/>
    <p:sldId id="262" r:id="rId68"/>
    <p:sldId id="263" r:id="rId69"/>
    <p:sldId id="268" r:id="rId70"/>
    <p:sldId id="270" r:id="rId7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B090CD-4C1C-4670-882C-B80BD9AA57AF}" v="8" dt="2020-11-06T10:50:36.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660" autoAdjust="0"/>
  </p:normalViewPr>
  <p:slideViewPr>
    <p:cSldViewPr snapToGrid="0">
      <p:cViewPr varScale="1">
        <p:scale>
          <a:sx n="67" d="100"/>
          <a:sy n="67" d="100"/>
        </p:scale>
        <p:origin x="456" y="44"/>
      </p:cViewPr>
      <p:guideLst>
        <p:guide orient="horz" pos="2160"/>
        <p:guide pos="3840"/>
      </p:guideLst>
    </p:cSldViewPr>
  </p:slideViewPr>
  <p:outlineViewPr>
    <p:cViewPr>
      <p:scale>
        <a:sx n="33" d="100"/>
        <a:sy n="33" d="100"/>
      </p:scale>
      <p:origin x="0" y="2382"/>
    </p:cViewPr>
  </p:outlineViewPr>
  <p:notesTextViewPr>
    <p:cViewPr>
      <p:scale>
        <a:sx n="1" d="1"/>
        <a:sy n="1" d="1"/>
      </p:scale>
      <p:origin x="0" y="0"/>
    </p:cViewPr>
  </p:notesTextViewPr>
  <p:sorterViewPr>
    <p:cViewPr>
      <p:scale>
        <a:sx n="90" d="100"/>
        <a:sy n="90" d="100"/>
      </p:scale>
      <p:origin x="0" y="-42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78EA787E-CBF1-4923-9194-F546804790AE}" type="datetimeFigureOut">
              <a:rPr lang="en-GB" smtClean="0"/>
              <a:t>06/11/2020</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8791DDDA-A13D-48E9-9319-75DC4EFDF868}" type="slidenum">
              <a:rPr lang="en-GB" smtClean="0"/>
              <a:t>‹#›</a:t>
            </a:fld>
            <a:endParaRPr lang="en-GB"/>
          </a:p>
        </p:txBody>
      </p:sp>
    </p:spTree>
    <p:extLst>
      <p:ext uri="{BB962C8B-B14F-4D97-AF65-F5344CB8AC3E}">
        <p14:creationId xmlns:p14="http://schemas.microsoft.com/office/powerpoint/2010/main" val="781519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EA509B-8FC3-4BF7-8D9B-D9B21CDDF477}" type="slidenum">
              <a:rPr lang="en-GB" smtClean="0"/>
              <a:t>8</a:t>
            </a:fld>
            <a:endParaRPr lang="en-GB"/>
          </a:p>
        </p:txBody>
      </p:sp>
    </p:spTree>
    <p:extLst>
      <p:ext uri="{BB962C8B-B14F-4D97-AF65-F5344CB8AC3E}">
        <p14:creationId xmlns:p14="http://schemas.microsoft.com/office/powerpoint/2010/main" val="1837876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t>35</a:t>
            </a:fld>
            <a:endParaRPr lang="en-GB"/>
          </a:p>
        </p:txBody>
      </p:sp>
    </p:spTree>
    <p:extLst>
      <p:ext uri="{BB962C8B-B14F-4D97-AF65-F5344CB8AC3E}">
        <p14:creationId xmlns:p14="http://schemas.microsoft.com/office/powerpoint/2010/main" val="218266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 </a:t>
            </a:r>
            <a:endParaRPr lang="en-GB" dirty="0"/>
          </a:p>
        </p:txBody>
      </p:sp>
      <p:sp>
        <p:nvSpPr>
          <p:cNvPr id="4" name="Slide Number Placeholder 3"/>
          <p:cNvSpPr>
            <a:spLocks noGrp="1"/>
          </p:cNvSpPr>
          <p:nvPr>
            <p:ph type="sldNum" sz="quarter" idx="10"/>
          </p:nvPr>
        </p:nvSpPr>
        <p:spPr/>
        <p:txBody>
          <a:bodyPr/>
          <a:lstStyle/>
          <a:p>
            <a:fld id="{E2D33E41-379E-4138-9B00-327B4E776B80}" type="slidenum">
              <a:rPr lang="en-GB" smtClean="0"/>
              <a:t>37</a:t>
            </a:fld>
            <a:endParaRPr lang="en-GB"/>
          </a:p>
        </p:txBody>
      </p:sp>
    </p:spTree>
    <p:extLst>
      <p:ext uri="{BB962C8B-B14F-4D97-AF65-F5344CB8AC3E}">
        <p14:creationId xmlns:p14="http://schemas.microsoft.com/office/powerpoint/2010/main" val="66196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D33E41-379E-4138-9B00-327B4E776B80}" type="slidenum">
              <a:rPr lang="en-GB" smtClean="0"/>
              <a:t>41</a:t>
            </a:fld>
            <a:endParaRPr lang="en-GB"/>
          </a:p>
        </p:txBody>
      </p:sp>
    </p:spTree>
    <p:extLst>
      <p:ext uri="{BB962C8B-B14F-4D97-AF65-F5344CB8AC3E}">
        <p14:creationId xmlns:p14="http://schemas.microsoft.com/office/powerpoint/2010/main" val="335034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2310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202277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35836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657640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06339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96832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EA509B-8FC3-4BF7-8D9B-D9B21CDDF477}" type="slidenum">
              <a:rPr lang="en-GB" smtClean="0"/>
              <a:t>12</a:t>
            </a:fld>
            <a:endParaRPr lang="en-GB"/>
          </a:p>
        </p:txBody>
      </p:sp>
    </p:spTree>
    <p:extLst>
      <p:ext uri="{BB962C8B-B14F-4D97-AF65-F5344CB8AC3E}">
        <p14:creationId xmlns:p14="http://schemas.microsoft.com/office/powerpoint/2010/main" val="39757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EQ1 &amp; 2</a:t>
            </a:r>
          </a:p>
        </p:txBody>
      </p:sp>
      <p:sp>
        <p:nvSpPr>
          <p:cNvPr id="4" name="Slide Number Placeholder 3"/>
          <p:cNvSpPr>
            <a:spLocks noGrp="1"/>
          </p:cNvSpPr>
          <p:nvPr>
            <p:ph type="sldNum" sz="quarter" idx="10"/>
          </p:nvPr>
        </p:nvSpPr>
        <p:spPr/>
        <p:txBody>
          <a:bodyPr/>
          <a:lstStyle/>
          <a:p>
            <a:fld id="{09318229-57A2-42B6-B18C-1B4794D21CBD}" type="slidenum">
              <a:rPr lang="en-GB" smtClean="0"/>
              <a:t>21</a:t>
            </a:fld>
            <a:endParaRPr lang="en-GB"/>
          </a:p>
        </p:txBody>
      </p:sp>
    </p:spTree>
    <p:extLst>
      <p:ext uri="{BB962C8B-B14F-4D97-AF65-F5344CB8AC3E}">
        <p14:creationId xmlns:p14="http://schemas.microsoft.com/office/powerpoint/2010/main" val="106808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a:t>
            </a:r>
            <a:r>
              <a:rPr lang="en-GB" baseline="0" dirty="0"/>
              <a:t>3 &amp; 4</a:t>
            </a:r>
            <a:endParaRPr lang="en-GB" dirty="0"/>
          </a:p>
        </p:txBody>
      </p:sp>
      <p:sp>
        <p:nvSpPr>
          <p:cNvPr id="4" name="Slide Number Placeholder 3"/>
          <p:cNvSpPr>
            <a:spLocks noGrp="1"/>
          </p:cNvSpPr>
          <p:nvPr>
            <p:ph type="sldNum" sz="quarter" idx="10"/>
          </p:nvPr>
        </p:nvSpPr>
        <p:spPr/>
        <p:txBody>
          <a:bodyPr/>
          <a:lstStyle/>
          <a:p>
            <a:fld id="{09318229-57A2-42B6-B18C-1B4794D21CBD}" type="slidenum">
              <a:rPr lang="en-GB" smtClean="0"/>
              <a:t>22</a:t>
            </a:fld>
            <a:endParaRPr lang="en-GB"/>
          </a:p>
        </p:txBody>
      </p:sp>
    </p:spTree>
    <p:extLst>
      <p:ext uri="{BB962C8B-B14F-4D97-AF65-F5344CB8AC3E}">
        <p14:creationId xmlns:p14="http://schemas.microsoft.com/office/powerpoint/2010/main" val="351935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t>29</a:t>
            </a:fld>
            <a:endParaRPr lang="en-GB"/>
          </a:p>
        </p:txBody>
      </p:sp>
    </p:spTree>
    <p:extLst>
      <p:ext uri="{BB962C8B-B14F-4D97-AF65-F5344CB8AC3E}">
        <p14:creationId xmlns:p14="http://schemas.microsoft.com/office/powerpoint/2010/main" val="748071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t>30</a:t>
            </a:fld>
            <a:endParaRPr lang="en-GB"/>
          </a:p>
        </p:txBody>
      </p:sp>
    </p:spTree>
    <p:extLst>
      <p:ext uri="{BB962C8B-B14F-4D97-AF65-F5344CB8AC3E}">
        <p14:creationId xmlns:p14="http://schemas.microsoft.com/office/powerpoint/2010/main" val="204404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t>31</a:t>
            </a:fld>
            <a:endParaRPr lang="en-GB"/>
          </a:p>
        </p:txBody>
      </p:sp>
    </p:spTree>
    <p:extLst>
      <p:ext uri="{BB962C8B-B14F-4D97-AF65-F5344CB8AC3E}">
        <p14:creationId xmlns:p14="http://schemas.microsoft.com/office/powerpoint/2010/main" val="131256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ENSO cli</a:t>
            </a:r>
            <a:r>
              <a:rPr lang="en-GB" baseline="0" dirty="0"/>
              <a:t>p - https://www.metoffice.gov.uk/research/climate/seasonal-to-decadal/gpc-outlooks/el-nino-la-nina/enso-description (4mins)</a:t>
            </a:r>
            <a:endParaRPr lang="en-GB" dirty="0"/>
          </a:p>
        </p:txBody>
      </p:sp>
      <p:sp>
        <p:nvSpPr>
          <p:cNvPr id="4" name="Slide Number Placeholder 3"/>
          <p:cNvSpPr>
            <a:spLocks noGrp="1"/>
          </p:cNvSpPr>
          <p:nvPr>
            <p:ph type="sldNum" sz="quarter" idx="10"/>
          </p:nvPr>
        </p:nvSpPr>
        <p:spPr/>
        <p:txBody>
          <a:bodyPr/>
          <a:lstStyle/>
          <a:p>
            <a:fld id="{E2D33E41-379E-4138-9B00-327B4E776B80}" type="slidenum">
              <a:rPr lang="en-GB" smtClean="0"/>
              <a:t>33</a:t>
            </a:fld>
            <a:endParaRPr lang="en-GB"/>
          </a:p>
        </p:txBody>
      </p:sp>
    </p:spTree>
    <p:extLst>
      <p:ext uri="{BB962C8B-B14F-4D97-AF65-F5344CB8AC3E}">
        <p14:creationId xmlns:p14="http://schemas.microsoft.com/office/powerpoint/2010/main" val="323358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http://www.alevelgeography.com/drainage-basin-hydrological-system/ - info / clips</a:t>
            </a:r>
          </a:p>
        </p:txBody>
      </p:sp>
      <p:sp>
        <p:nvSpPr>
          <p:cNvPr id="4" name="Slide Number Placeholder 3"/>
          <p:cNvSpPr>
            <a:spLocks noGrp="1"/>
          </p:cNvSpPr>
          <p:nvPr>
            <p:ph type="sldNum" sz="quarter" idx="10"/>
          </p:nvPr>
        </p:nvSpPr>
        <p:spPr/>
        <p:txBody>
          <a:bodyPr/>
          <a:lstStyle/>
          <a:p>
            <a:fld id="{E2D33E41-379E-4138-9B00-327B4E776B80}" type="slidenum">
              <a:rPr lang="en-GB" smtClean="0"/>
              <a:t>34</a:t>
            </a:fld>
            <a:endParaRPr lang="en-GB"/>
          </a:p>
        </p:txBody>
      </p:sp>
    </p:spTree>
    <p:extLst>
      <p:ext uri="{BB962C8B-B14F-4D97-AF65-F5344CB8AC3E}">
        <p14:creationId xmlns:p14="http://schemas.microsoft.com/office/powerpoint/2010/main" val="96053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41119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216845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179981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2098907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122818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63786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256531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141060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353807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146651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CA38F-1932-4D3E-8C1F-9AAFCA5FB810}" type="datetimeFigureOut">
              <a:rPr lang="en-GB" smtClean="0"/>
              <a:pPr/>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79CCBD-7868-4EF1-BC24-ACE32FE2EF1C}" type="slidenum">
              <a:rPr lang="en-GB" smtClean="0"/>
              <a:pPr/>
              <a:t>‹#›</a:t>
            </a:fld>
            <a:endParaRPr lang="en-GB"/>
          </a:p>
        </p:txBody>
      </p:sp>
    </p:spTree>
    <p:extLst>
      <p:ext uri="{BB962C8B-B14F-4D97-AF65-F5344CB8AC3E}">
        <p14:creationId xmlns:p14="http://schemas.microsoft.com/office/powerpoint/2010/main" val="1120663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CA38F-1932-4D3E-8C1F-9AAFCA5FB810}" type="datetimeFigureOut">
              <a:rPr lang="en-GB" smtClean="0"/>
              <a:pPr/>
              <a:t>06/11/2020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9CCBD-7868-4EF1-BC24-ACE32FE2EF1C}" type="slidenum">
              <a:rPr lang="en-GB" smtClean="0"/>
              <a:pPr/>
              <a:t>‹#›</a:t>
            </a:fld>
            <a:endParaRPr lang="en-GB"/>
          </a:p>
        </p:txBody>
      </p:sp>
    </p:spTree>
    <p:extLst>
      <p:ext uri="{BB962C8B-B14F-4D97-AF65-F5344CB8AC3E}">
        <p14:creationId xmlns:p14="http://schemas.microsoft.com/office/powerpoint/2010/main" val="1084827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qualifications.pearson.com/content/dam/pdf/A%20Level/Geography/2016/specification-and-sample-assessments/Pearson-Edexcel-GCE-A-level-Geography-specification-issue-5-FINAL.pdf"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1C82E-D666-4532-9F63-BB18A4C3C786}"/>
              </a:ext>
            </a:extLst>
          </p:cNvPr>
          <p:cNvSpPr>
            <a:spLocks noGrp="1"/>
          </p:cNvSpPr>
          <p:nvPr>
            <p:ph type="title"/>
          </p:nvPr>
        </p:nvSpPr>
        <p:spPr>
          <a:xfrm>
            <a:off x="0" y="18255"/>
            <a:ext cx="10515600" cy="1010445"/>
          </a:xfrm>
        </p:spPr>
        <p:txBody>
          <a:bodyPr/>
          <a:lstStyle/>
          <a:p>
            <a:r>
              <a:rPr lang="en-GB" b="1" u="sng" dirty="0"/>
              <a:t>Paper 1 Mock Exam – Jan 2021</a:t>
            </a:r>
          </a:p>
        </p:txBody>
      </p:sp>
      <p:sp>
        <p:nvSpPr>
          <p:cNvPr id="5" name="Content Placeholder 4">
            <a:extLst>
              <a:ext uri="{FF2B5EF4-FFF2-40B4-BE49-F238E27FC236}">
                <a16:creationId xmlns:a16="http://schemas.microsoft.com/office/drawing/2014/main" id="{CDC09350-3AF9-440E-866F-596552A650E7}"/>
              </a:ext>
            </a:extLst>
          </p:cNvPr>
          <p:cNvSpPr>
            <a:spLocks noGrp="1"/>
          </p:cNvSpPr>
          <p:nvPr>
            <p:ph idx="1"/>
          </p:nvPr>
        </p:nvSpPr>
        <p:spPr>
          <a:xfrm>
            <a:off x="104774" y="854074"/>
            <a:ext cx="11953875" cy="5832475"/>
          </a:xfrm>
        </p:spPr>
        <p:txBody>
          <a:bodyPr>
            <a:normAutofit fontScale="62500" lnSpcReduction="20000"/>
          </a:bodyPr>
          <a:lstStyle/>
          <a:p>
            <a:pPr marL="0" indent="0">
              <a:buNone/>
            </a:pPr>
            <a:r>
              <a:rPr lang="en-GB" dirty="0"/>
              <a:t>Your exam will be the full 2hrs15min 105marks, but will be adapted so that it does not include any questions on </a:t>
            </a:r>
            <a:r>
              <a:rPr lang="en-GB" b="1" dirty="0"/>
              <a:t>CARBON</a:t>
            </a:r>
            <a:r>
              <a:rPr lang="en-GB" dirty="0"/>
              <a:t>. The entire final section will be solely about water for this mock. All sections will carry the same number as the actual paper 1.</a:t>
            </a:r>
          </a:p>
          <a:p>
            <a:r>
              <a:rPr lang="en-GB" b="1" dirty="0">
                <a:solidFill>
                  <a:srgbClr val="FF0000"/>
                </a:solidFill>
              </a:rPr>
              <a:t>Tectonics  - 16 Marks </a:t>
            </a:r>
          </a:p>
          <a:p>
            <a:pPr lvl="1"/>
            <a:r>
              <a:rPr lang="en-GB" b="1" dirty="0">
                <a:solidFill>
                  <a:srgbClr val="FF0000"/>
                </a:solidFill>
              </a:rPr>
              <a:t>10-15% of your revision time</a:t>
            </a:r>
          </a:p>
          <a:p>
            <a:pPr lvl="2"/>
            <a:r>
              <a:rPr lang="en-GB" b="1" dirty="0">
                <a:solidFill>
                  <a:srgbClr val="FF0000"/>
                </a:solidFill>
              </a:rPr>
              <a:t>Learn/Remember the content</a:t>
            </a:r>
          </a:p>
          <a:p>
            <a:pPr lvl="2"/>
            <a:r>
              <a:rPr lang="en-GB" b="1" dirty="0">
                <a:solidFill>
                  <a:srgbClr val="FF0000"/>
                </a:solidFill>
              </a:rPr>
              <a:t>PRACTICE APPLYING IT</a:t>
            </a:r>
          </a:p>
          <a:p>
            <a:r>
              <a:rPr lang="en-GB" b="1" dirty="0">
                <a:solidFill>
                  <a:srgbClr val="FF0000"/>
                </a:solidFill>
              </a:rPr>
              <a:t>Coasts  - 40 Marks </a:t>
            </a:r>
          </a:p>
          <a:p>
            <a:pPr lvl="1"/>
            <a:r>
              <a:rPr lang="en-GB" b="1" dirty="0">
                <a:solidFill>
                  <a:srgbClr val="FF0000"/>
                </a:solidFill>
              </a:rPr>
              <a:t>40-45% of your revision time</a:t>
            </a:r>
          </a:p>
          <a:p>
            <a:pPr lvl="2"/>
            <a:r>
              <a:rPr lang="en-GB" b="1" dirty="0">
                <a:solidFill>
                  <a:srgbClr val="FF0000"/>
                </a:solidFill>
              </a:rPr>
              <a:t>Learn/Remember the content</a:t>
            </a:r>
          </a:p>
          <a:p>
            <a:pPr lvl="2"/>
            <a:r>
              <a:rPr lang="en-GB" b="1" dirty="0">
                <a:solidFill>
                  <a:srgbClr val="FF0000"/>
                </a:solidFill>
              </a:rPr>
              <a:t>PRACTICE APPLYING IT</a:t>
            </a:r>
          </a:p>
          <a:p>
            <a:r>
              <a:rPr lang="en-GB" b="1" dirty="0">
                <a:solidFill>
                  <a:srgbClr val="FF0000"/>
                </a:solidFill>
              </a:rPr>
              <a:t>Water (usually water &amp; carbon) – 49 Marks </a:t>
            </a:r>
          </a:p>
          <a:p>
            <a:pPr lvl="1"/>
            <a:r>
              <a:rPr lang="en-GB" b="1" dirty="0">
                <a:solidFill>
                  <a:srgbClr val="FF0000"/>
                </a:solidFill>
              </a:rPr>
              <a:t>50% of your revision time</a:t>
            </a:r>
          </a:p>
          <a:p>
            <a:pPr lvl="2"/>
            <a:r>
              <a:rPr lang="en-GB" b="1" dirty="0">
                <a:solidFill>
                  <a:srgbClr val="FF0000"/>
                </a:solidFill>
              </a:rPr>
              <a:t>Learn/Remember the content</a:t>
            </a:r>
          </a:p>
          <a:p>
            <a:pPr lvl="2"/>
            <a:r>
              <a:rPr lang="en-GB" b="1" dirty="0">
                <a:solidFill>
                  <a:srgbClr val="FF0000"/>
                </a:solidFill>
              </a:rPr>
              <a:t>PRACTICE APPLYING IT</a:t>
            </a:r>
          </a:p>
          <a:p>
            <a:pPr marL="0" indent="0" algn="ctr">
              <a:buNone/>
            </a:pPr>
            <a:r>
              <a:rPr lang="en-GB" b="1" dirty="0"/>
              <a:t>YOU ARE ADVISED TO FOCUS YOUR REVISION AROUND COASTS AND WATER GIVEN THE MARKS AVAILABLE. TECTONICS REVISION WOULD BE BEST FOUCSED AROUND IMPACTS AND MANAGEMENT AND THE FACTORS THAT AFFECT THESE.</a:t>
            </a:r>
          </a:p>
          <a:p>
            <a:pPr marL="0" indent="0" algn="ctr">
              <a:buNone/>
            </a:pPr>
            <a:endParaRPr lang="en-GB" b="1" dirty="0"/>
          </a:p>
          <a:p>
            <a:pPr marL="0" indent="0" algn="ctr">
              <a:buNone/>
            </a:pPr>
            <a:r>
              <a:rPr lang="en-GB" b="1" dirty="0"/>
              <a:t>The following slides have been separated into revision activities/notes for each topic and PPQs. They do not cover absolutely everything. Use them in conjunction with the specification and your text books to support your revision.</a:t>
            </a:r>
          </a:p>
          <a:p>
            <a:pPr marL="0" indent="0" algn="ctr">
              <a:buNone/>
            </a:pPr>
            <a:r>
              <a:rPr lang="en-GB" b="1" dirty="0"/>
              <a:t>Spec: </a:t>
            </a:r>
            <a:r>
              <a:rPr lang="en-GB" b="1" dirty="0">
                <a:hlinkClick r:id="rId2"/>
              </a:rPr>
              <a:t>https://qualifications.pearson.com/content/dam/pdf/A%20Level/Geography/2016/specification-and-sample-assessments/Pearson-Edexcel-GCE-A-level-Geography-specification-issue-5-FINAL.</a:t>
            </a:r>
            <a:r>
              <a:rPr lang="en-GB" b="1">
                <a:hlinkClick r:id="rId2"/>
              </a:rPr>
              <a:t>pdf</a:t>
            </a:r>
            <a:r>
              <a:rPr lang="en-GB" b="1"/>
              <a:t> </a:t>
            </a:r>
            <a:endParaRPr lang="en-GB" b="1" dirty="0"/>
          </a:p>
        </p:txBody>
      </p:sp>
    </p:spTree>
    <p:extLst>
      <p:ext uri="{BB962C8B-B14F-4D97-AF65-F5344CB8AC3E}">
        <p14:creationId xmlns:p14="http://schemas.microsoft.com/office/powerpoint/2010/main" val="410632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392863" y="236868"/>
            <a:ext cx="5569857" cy="3852551"/>
          </a:xfrm>
        </p:spPr>
        <p:style>
          <a:lnRef idx="2">
            <a:schemeClr val="dk1"/>
          </a:lnRef>
          <a:fillRef idx="1">
            <a:schemeClr val="lt1"/>
          </a:fillRef>
          <a:effectRef idx="0">
            <a:schemeClr val="dk1"/>
          </a:effectRef>
          <a:fontRef idx="minor">
            <a:schemeClr val="dk1"/>
          </a:fontRef>
        </p:style>
        <p:txBody>
          <a:bodyPr>
            <a:noAutofit/>
          </a:bodyPr>
          <a:lstStyle/>
          <a:p>
            <a:pPr marL="342900" indent="-342900">
              <a:buAutoNum type="arabicPeriod"/>
            </a:pPr>
            <a:r>
              <a:rPr lang="en-GB" sz="1800" dirty="0"/>
              <a:t>Study Figure 1. Analyse the pattern of the depth of earthquake hypocentres shown on the map. </a:t>
            </a:r>
            <a:r>
              <a:rPr lang="en-GB" sz="1800" i="1" dirty="0"/>
              <a:t>(4 marks)</a:t>
            </a:r>
          </a:p>
          <a:p>
            <a:pPr marL="0" indent="0">
              <a:buNone/>
            </a:pPr>
            <a:r>
              <a:rPr lang="en-GB" sz="1800" b="1" dirty="0"/>
              <a:t>Hints and tips</a:t>
            </a:r>
            <a:br>
              <a:rPr lang="en-GB" sz="1800" dirty="0"/>
            </a:br>
            <a:r>
              <a:rPr lang="en-GB" sz="1800" dirty="0"/>
              <a:t>Systematically break down the elements of the map to draw out the patterns across the globe.</a:t>
            </a:r>
            <a:br>
              <a:rPr lang="en-GB" sz="1800" dirty="0">
                <a:latin typeface="Arial" panose="020B0604020202020204" pitchFamily="34" charset="0"/>
                <a:ea typeface="Times New Roman" panose="02020603050405020304" pitchFamily="18" charset="0"/>
              </a:rPr>
            </a:br>
            <a:endParaRPr lang="en-GB" sz="1800" dirty="0"/>
          </a:p>
          <a:p>
            <a:pPr marL="0" indent="0">
              <a:buNone/>
            </a:pPr>
            <a:r>
              <a:rPr lang="en-GB" sz="1800" dirty="0"/>
              <a:t>2. Assess the factors that influence the management of the impacts of earthquake in countries at different levels of development. </a:t>
            </a:r>
            <a:r>
              <a:rPr lang="en-GB" sz="1800" i="1" dirty="0"/>
              <a:t>(12 marks)</a:t>
            </a:r>
          </a:p>
          <a:p>
            <a:pPr marL="0" indent="0">
              <a:buNone/>
            </a:pPr>
            <a:r>
              <a:rPr lang="en-GB" sz="1800" b="1" u="sng" dirty="0"/>
              <a:t>Hints and tips</a:t>
            </a:r>
            <a:br>
              <a:rPr lang="en-GB" sz="1800" dirty="0"/>
            </a:br>
            <a:r>
              <a:rPr lang="en-GB" sz="1800" dirty="0"/>
              <a:t>Consider the various factors that can affect the impacts, coming to an overall assessment at the end of your essay.</a:t>
            </a:r>
            <a:endParaRPr lang="en-GB" sz="1800" b="1" i="1" dirty="0"/>
          </a:p>
        </p:txBody>
      </p:sp>
      <p:sp>
        <p:nvSpPr>
          <p:cNvPr id="10" name="Rectangle 9"/>
          <p:cNvSpPr/>
          <p:nvPr/>
        </p:nvSpPr>
        <p:spPr>
          <a:xfrm>
            <a:off x="3657600" y="3995742"/>
            <a:ext cx="6096000" cy="646331"/>
          </a:xfrm>
          <a:prstGeom prst="rect">
            <a:avLst/>
          </a:prstGeom>
        </p:spPr>
        <p:txBody>
          <a:bodyPr>
            <a:spAutoFit/>
          </a:bodyPr>
          <a:lstStyle/>
          <a:p>
            <a:br>
              <a:rPr lang="en-GB" dirty="0">
                <a:latin typeface="Arial" panose="020B0604020202020204" pitchFamily="34" charset="0"/>
                <a:ea typeface="Times New Roman" panose="02020603050405020304" pitchFamily="18" charset="0"/>
              </a:rPr>
            </a:b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681656"/>
            <a:ext cx="5913437"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96881"/>
            <a:ext cx="6096000" cy="584775"/>
          </a:xfrm>
          <a:prstGeom prst="rect">
            <a:avLst/>
          </a:prstGeom>
        </p:spPr>
        <p:txBody>
          <a:bodyPr>
            <a:spAutoFit/>
          </a:bodyPr>
          <a:lstStyle/>
          <a:p>
            <a:r>
              <a:rPr lang="en-GB" sz="1600" b="1" dirty="0">
                <a:ea typeface="Times New Roman" panose="02020603050405020304" pitchFamily="18" charset="0"/>
              </a:rPr>
              <a:t>Figure 1: Different depth tectonic earthquake boundaries mapped on to a world map</a:t>
            </a:r>
            <a:endParaRPr lang="en-GB" sz="1600" dirty="0"/>
          </a:p>
        </p:txBody>
      </p:sp>
    </p:spTree>
    <p:extLst>
      <p:ext uri="{BB962C8B-B14F-4D97-AF65-F5344CB8AC3E}">
        <p14:creationId xmlns:p14="http://schemas.microsoft.com/office/powerpoint/2010/main" val="239611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459" y="199163"/>
            <a:ext cx="1187264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1. Study Figure 1. Analyse the pattern of the depth of earthquake hypocentres shown on the map. </a:t>
            </a:r>
            <a:r>
              <a:rPr lang="en-GB" i="1" dirty="0"/>
              <a:t>(4 marks)</a:t>
            </a:r>
            <a:r>
              <a:rPr lang="en-GB" dirty="0"/>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03459" y="736206"/>
            <a:ext cx="8380141" cy="20313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spcAft>
                <a:spcPts val="0"/>
              </a:spcAft>
            </a:pPr>
            <a:r>
              <a:rPr lang="en-GB" dirty="0"/>
              <a:t>The key points you need to pick out from the map include:</a:t>
            </a:r>
            <a:br>
              <a:rPr lang="en-GB" dirty="0"/>
            </a:br>
            <a:r>
              <a:rPr lang="en-GB" dirty="0"/>
              <a:t>    • Some plate boundaries consist of mostly shallower hypocentres, such as the Mid-Atlantic Ridge.</a:t>
            </a:r>
            <a:br>
              <a:rPr lang="en-GB" dirty="0"/>
            </a:br>
            <a:r>
              <a:rPr lang="en-GB" dirty="0"/>
              <a:t>    • Some have shallower and deeper hypocentres, such as the Pacific coast of South America.</a:t>
            </a:r>
            <a:br>
              <a:rPr lang="en-GB" dirty="0"/>
            </a:br>
            <a:r>
              <a:rPr lang="en-GB" dirty="0"/>
              <a:t>    • The deepest hypocentres are to the west of the Pacific, at East Asia and New Zealand.</a:t>
            </a:r>
          </a:p>
        </p:txBody>
      </p:sp>
      <p:sp>
        <p:nvSpPr>
          <p:cNvPr id="3" name="Rectangle 2"/>
          <p:cNvSpPr/>
          <p:nvPr/>
        </p:nvSpPr>
        <p:spPr>
          <a:xfrm>
            <a:off x="103458" y="2935243"/>
            <a:ext cx="8380142" cy="1631216"/>
          </a:xfrm>
          <a:prstGeom prst="rect">
            <a:avLst/>
          </a:prstGeom>
          <a:solidFill>
            <a:schemeClr val="accent4">
              <a:lumMod val="40000"/>
              <a:lumOff val="60000"/>
            </a:schemeClr>
          </a:solidFill>
        </p:spPr>
        <p:txBody>
          <a:bodyPr wrap="square">
            <a:spAutoFit/>
          </a:bodyPr>
          <a:lstStyle/>
          <a:p>
            <a:pPr>
              <a:spcAft>
                <a:spcPts val="0"/>
              </a:spcAft>
            </a:pPr>
            <a:r>
              <a:rPr lang="en-GB" sz="2000" b="1" u="sng" dirty="0">
                <a:latin typeface="Arial" panose="020B0604020202020204" pitchFamily="34" charset="0"/>
                <a:ea typeface="Times New Roman" panose="02020603050405020304" pitchFamily="18" charset="0"/>
                <a:cs typeface="Times New Roman" panose="02020603050405020304" pitchFamily="18" charset="0"/>
              </a:rPr>
              <a:t>Example A: </a:t>
            </a:r>
            <a:r>
              <a:rPr lang="en-GB" sz="2000" dirty="0"/>
              <a:t>The Atlantic Ocean has shallower hypocentres, around 0–33 km deep. The Indian Ocean has hypocentres of this depth also. South America has hypocentres of between 0 and 400 km deep. North America is between 0 and 100 km deep. Asia has some very deep hypocentres, down as far as 700 km deep. Europe has shallower hypocentres — mostly 0–33 km deep. </a:t>
            </a:r>
          </a:p>
        </p:txBody>
      </p:sp>
      <p:sp>
        <p:nvSpPr>
          <p:cNvPr id="10" name="Rectangle 9"/>
          <p:cNvSpPr/>
          <p:nvPr/>
        </p:nvSpPr>
        <p:spPr>
          <a:xfrm>
            <a:off x="166959" y="4734170"/>
            <a:ext cx="4659041" cy="2031325"/>
          </a:xfrm>
          <a:prstGeom prst="rect">
            <a:avLst/>
          </a:prstGeom>
          <a:solidFill>
            <a:schemeClr val="accent4">
              <a:lumMod val="40000"/>
              <a:lumOff val="60000"/>
            </a:schemeClr>
          </a:solidFill>
        </p:spPr>
        <p:txBody>
          <a:bodyPr wrap="square">
            <a:spAutoFit/>
          </a:bodyPr>
          <a:lstStyle/>
          <a:p>
            <a:r>
              <a:rPr lang="en-GB" b="1" dirty="0">
                <a:latin typeface="Arial" panose="020B0604020202020204" pitchFamily="34" charset="0"/>
                <a:ea typeface="Times New Roman" panose="02020603050405020304" pitchFamily="18" charset="0"/>
              </a:rPr>
              <a:t>Examiner comment</a:t>
            </a:r>
            <a:br>
              <a:rPr lang="en-GB" dirty="0">
                <a:latin typeface="Arial" panose="020B0604020202020204" pitchFamily="34" charset="0"/>
                <a:ea typeface="Times New Roman" panose="02020603050405020304" pitchFamily="18" charset="0"/>
              </a:rPr>
            </a:br>
            <a:r>
              <a:rPr lang="en-GB" dirty="0"/>
              <a:t>Although this answer refers to the source and quotes figures, it is too descriptive. To ‘analyse’ means to draw out the patterns, not simply state what is happening. To improve their mark, the student should look for patterns and relationships in the map. 2 marks.</a:t>
            </a:r>
          </a:p>
        </p:txBody>
      </p:sp>
      <p:sp>
        <p:nvSpPr>
          <p:cNvPr id="11" name="Rectangle 10"/>
          <p:cNvSpPr/>
          <p:nvPr/>
        </p:nvSpPr>
        <p:spPr>
          <a:xfrm>
            <a:off x="8559798" y="736206"/>
            <a:ext cx="3543301" cy="4524315"/>
          </a:xfrm>
          <a:prstGeom prst="rect">
            <a:avLst/>
          </a:prstGeom>
          <a:solidFill>
            <a:schemeClr val="accent2">
              <a:lumMod val="40000"/>
              <a:lumOff val="60000"/>
            </a:schemeClr>
          </a:solidFill>
        </p:spPr>
        <p:txBody>
          <a:bodyPr wrap="square">
            <a:spAutoFit/>
          </a:bodyPr>
          <a:lstStyle/>
          <a:p>
            <a:r>
              <a:rPr lang="en-GB" b="1" u="sng" dirty="0">
                <a:latin typeface="Arial" panose="020B0604020202020204" pitchFamily="34" charset="0"/>
                <a:ea typeface="Times New Roman" panose="02020603050405020304" pitchFamily="18" charset="0"/>
              </a:rPr>
              <a:t>Example B: </a:t>
            </a:r>
            <a:r>
              <a:rPr lang="en-GB" dirty="0"/>
              <a:t>Some plate margins have mostly shallower hypocentres, others have shallow and deeper hypocentres. For example, margins with hypocentre depths of between 0 and 33 km are found in places such as the Mid Atlantic, Europe and the Indian Ocean. The locations that have deeper hypocentres (34–400 km) are found in the Pacific Ring of Fire, surrounding the Pacific Ocean, including off the coast of South America. The deepest hypocentres of between 401 and 700 km are found off the eastern coast of Asia.</a:t>
            </a:r>
            <a:r>
              <a:rPr lang="en-GB" b="1" u="sng" dirty="0">
                <a:latin typeface="Arial" panose="020B0604020202020204" pitchFamily="34" charset="0"/>
                <a:ea typeface="Times New Roman" panose="02020603050405020304" pitchFamily="18" charset="0"/>
              </a:rPr>
              <a:t> </a:t>
            </a:r>
          </a:p>
        </p:txBody>
      </p:sp>
      <p:sp>
        <p:nvSpPr>
          <p:cNvPr id="13" name="Rectangle 12"/>
          <p:cNvSpPr/>
          <p:nvPr/>
        </p:nvSpPr>
        <p:spPr>
          <a:xfrm>
            <a:off x="6273801" y="5428232"/>
            <a:ext cx="5829298" cy="1277786"/>
          </a:xfrm>
          <a:prstGeom prst="rect">
            <a:avLst/>
          </a:prstGeom>
          <a:solidFill>
            <a:schemeClr val="accent2">
              <a:lumMod val="40000"/>
              <a:lumOff val="60000"/>
            </a:schemeClr>
          </a:solidFill>
        </p:spPr>
        <p:txBody>
          <a:bodyPr wrap="square">
            <a:spAutoFit/>
          </a:bodyPr>
          <a:lstStyle/>
          <a:p>
            <a:pPr>
              <a:lnSpc>
                <a:spcPct val="107000"/>
              </a:lnSpc>
              <a:spcAft>
                <a:spcPts val="0"/>
              </a:spcAft>
            </a:pPr>
            <a:r>
              <a:rPr lang="en-GB" b="1" dirty="0"/>
              <a:t>Examiner comment</a:t>
            </a:r>
            <a:br>
              <a:rPr lang="en-GB" dirty="0"/>
            </a:br>
            <a:r>
              <a:rPr lang="en-GB" dirty="0"/>
              <a:t>The student states the overall pattern clearly. Thorough analysis is given of the patterns in the map, which is backed up with examples from the source. 4 marks.</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459" y="199163"/>
            <a:ext cx="1187264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2. Assess the significance of development in the effective response to tectonic mega-hazards. </a:t>
            </a:r>
            <a:r>
              <a:rPr lang="en-GB" i="1" dirty="0"/>
              <a:t>(12 marks)</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4496" y="668533"/>
            <a:ext cx="5887301" cy="64633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spcAft>
                <a:spcPts val="0"/>
              </a:spcAft>
            </a:pPr>
            <a:r>
              <a:rPr lang="en-GB" b="1" dirty="0"/>
              <a:t>Level 1 (1–4 marks):</a:t>
            </a:r>
            <a:r>
              <a:rPr lang="en-GB" dirty="0"/>
              <a:t> You show only a limited geographical knowledge and understanding of the factors affecting the management of the impacts. You make limited connections between aspects of your answer and support your interpretations with limited evidence. You draw unbalanced conclusions based on the material in your answer.</a:t>
            </a:r>
            <a:br>
              <a:rPr lang="en-GB" dirty="0"/>
            </a:br>
            <a:br>
              <a:rPr lang="en-GB" dirty="0"/>
            </a:br>
            <a:r>
              <a:rPr lang="en-GB" b="1" dirty="0"/>
              <a:t>Level 2 (5–8 marks):</a:t>
            </a:r>
            <a:r>
              <a:rPr lang="en-GB" dirty="0"/>
              <a:t> You show mostly relevant and accurate geographical knowledge and understanding of the factors affecting the management of the impacts. You make mostly relevant connections between aspects of your answer as appropriate and support your interpretations with some evidence. You draw conclusions based on the material in your answer but your conclusions may be limited or unbalanced.</a:t>
            </a:r>
            <a:br>
              <a:rPr lang="en-GB" dirty="0"/>
            </a:br>
            <a:br>
              <a:rPr lang="en-GB" dirty="0"/>
            </a:br>
            <a:r>
              <a:rPr lang="en-GB" b="1" dirty="0"/>
              <a:t>Level 3 (9–12 marks):</a:t>
            </a:r>
            <a:r>
              <a:rPr lang="en-GB" dirty="0"/>
              <a:t> You show relevant and accurate geographical knowledge and understanding of the factors affecting the management of the impacts. You make sound connections between aspects of your answer as appropriate and support your interpretations logically with evidence. You draw balanced and logical conclusions based on the material in your answer.</a:t>
            </a:r>
          </a:p>
        </p:txBody>
      </p:sp>
      <p:sp>
        <p:nvSpPr>
          <p:cNvPr id="4" name="TextBox 3"/>
          <p:cNvSpPr txBox="1"/>
          <p:nvPr/>
        </p:nvSpPr>
        <p:spPr>
          <a:xfrm>
            <a:off x="5979918" y="619624"/>
            <a:ext cx="6123182" cy="1477328"/>
          </a:xfrm>
          <a:prstGeom prst="rect">
            <a:avLst/>
          </a:prstGeom>
          <a:solidFill>
            <a:schemeClr val="accent6">
              <a:lumMod val="20000"/>
              <a:lumOff val="80000"/>
            </a:schemeClr>
          </a:solidFill>
        </p:spPr>
        <p:txBody>
          <a:bodyPr wrap="square" rtlCol="0">
            <a:spAutoFit/>
          </a:bodyPr>
          <a:lstStyle/>
          <a:p>
            <a:r>
              <a:rPr lang="en-GB" b="1" dirty="0"/>
              <a:t>TASK: </a:t>
            </a:r>
          </a:p>
          <a:p>
            <a:r>
              <a:rPr lang="en-GB" dirty="0"/>
              <a:t>1. Read through and assess the example answers. </a:t>
            </a:r>
            <a:endParaRPr lang="en-GB" b="1" dirty="0"/>
          </a:p>
          <a:p>
            <a:r>
              <a:rPr lang="en-GB" dirty="0"/>
              <a:t>2.</a:t>
            </a:r>
            <a:r>
              <a:rPr lang="en-GB" b="1" dirty="0"/>
              <a:t> </a:t>
            </a:r>
            <a:r>
              <a:rPr lang="en-GB" dirty="0"/>
              <a:t>Using the mark scheme read through your partners work, Give them a mark out of 12 and one key target to improve their work.</a:t>
            </a:r>
            <a:endParaRPr lang="en-GB" b="1" dirty="0"/>
          </a:p>
        </p:txBody>
      </p:sp>
      <p:sp>
        <p:nvSpPr>
          <p:cNvPr id="6" name="Rectangle 5"/>
          <p:cNvSpPr/>
          <p:nvPr/>
        </p:nvSpPr>
        <p:spPr>
          <a:xfrm>
            <a:off x="6073348" y="2046439"/>
            <a:ext cx="5936321" cy="286232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GB" b="1" dirty="0">
                <a:ea typeface="Times New Roman" panose="02020603050405020304" pitchFamily="18" charset="0"/>
              </a:rPr>
              <a:t>Examiner comment</a:t>
            </a:r>
            <a:br>
              <a:rPr lang="en-GB" dirty="0">
                <a:ea typeface="Times New Roman" panose="02020603050405020304" pitchFamily="18" charset="0"/>
              </a:rPr>
            </a:br>
            <a:r>
              <a:rPr lang="en-GB" dirty="0">
                <a:ea typeface="Times New Roman" panose="02020603050405020304" pitchFamily="18" charset="0"/>
              </a:rPr>
              <a:t>The student shows accurate and generally relevant knowledge and understanding for AO1, although to improve their mark they should include more detail. The student has applied their knowledge and understanding to make some relevant connections between development and impacts, supported by evidence. Overall, however, more connections could be made and the answer is imbalanced between the positive and negative effects of development for AO2. Level 2, 7 marks.</a:t>
            </a:r>
            <a:endParaRPr lang="en-GB" dirty="0"/>
          </a:p>
        </p:txBody>
      </p:sp>
      <p:sp>
        <p:nvSpPr>
          <p:cNvPr id="7" name="Rectangle 6"/>
          <p:cNvSpPr/>
          <p:nvPr/>
        </p:nvSpPr>
        <p:spPr>
          <a:xfrm>
            <a:off x="6073348" y="4858248"/>
            <a:ext cx="6096000" cy="2031325"/>
          </a:xfrm>
          <a:prstGeom prst="rect">
            <a:avLst/>
          </a:prstGeom>
        </p:spPr>
        <p:txBody>
          <a:bodyPr>
            <a:spAutoFit/>
          </a:bodyPr>
          <a:lstStyle/>
          <a:p>
            <a:r>
              <a:rPr lang="en-GB" b="1" dirty="0">
                <a:ea typeface="Times New Roman" panose="02020603050405020304" pitchFamily="18" charset="0"/>
              </a:rPr>
              <a:t>Examiner comment</a:t>
            </a:r>
            <a:br>
              <a:rPr lang="en-GB" dirty="0">
                <a:ea typeface="Times New Roman" panose="02020603050405020304" pitchFamily="18" charset="0"/>
              </a:rPr>
            </a:br>
            <a:r>
              <a:rPr lang="en-GB" dirty="0">
                <a:ea typeface="Times New Roman" panose="02020603050405020304" pitchFamily="18" charset="0"/>
              </a:rPr>
              <a:t>The student demonstrates accurate and relevant knowledge and understanding for AO1. They apply their knowledge and understanding to make relevant connections between development and impacts, supported by evidence and with sound judgements to create balanced and coherent arguments for AO2. Level 3, 11 marks.</a:t>
            </a:r>
            <a:endParaRPr lang="en-GB" dirty="0"/>
          </a:p>
        </p:txBody>
      </p:sp>
    </p:spTree>
    <p:extLst>
      <p:ext uri="{BB962C8B-B14F-4D97-AF65-F5344CB8AC3E}">
        <p14:creationId xmlns:p14="http://schemas.microsoft.com/office/powerpoint/2010/main" val="237676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69DA-9424-4EAC-AB89-0B33EA8A18BF}"/>
              </a:ext>
            </a:extLst>
          </p:cNvPr>
          <p:cNvSpPr>
            <a:spLocks noGrp="1"/>
          </p:cNvSpPr>
          <p:nvPr>
            <p:ph type="ctrTitle"/>
          </p:nvPr>
        </p:nvSpPr>
        <p:spPr/>
        <p:txBody>
          <a:bodyPr/>
          <a:lstStyle/>
          <a:p>
            <a:r>
              <a:rPr lang="en-GB" dirty="0"/>
              <a:t>Coasts Revision Activities &amp; Notes</a:t>
            </a:r>
          </a:p>
        </p:txBody>
      </p:sp>
      <p:sp>
        <p:nvSpPr>
          <p:cNvPr id="3" name="Subtitle 2">
            <a:extLst>
              <a:ext uri="{FF2B5EF4-FFF2-40B4-BE49-F238E27FC236}">
                <a16:creationId xmlns:a16="http://schemas.microsoft.com/office/drawing/2014/main" id="{40EF5A67-88C2-42FC-BBBC-73AFDD0B37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18904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a:xfrm>
            <a:off x="0" y="0"/>
            <a:ext cx="3004457" cy="96542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Littoral zone</a:t>
            </a:r>
          </a:p>
          <a:p>
            <a:pPr marL="285750" indent="-285750" algn="l">
              <a:buFont typeface="Arial" panose="020B0604020202020204" pitchFamily="34" charset="0"/>
              <a:buChar char="•"/>
            </a:pPr>
            <a:r>
              <a:rPr lang="en-GB" sz="900" dirty="0"/>
              <a:t>The littoral zone is the wider coastal zone, including coastal land areas and shallow parts of the sea just offshore.</a:t>
            </a:r>
          </a:p>
          <a:p>
            <a:pPr marL="285750" indent="-285750" algn="l">
              <a:buFont typeface="Arial" panose="020B0604020202020204" pitchFamily="34" charset="0"/>
              <a:buChar char="•"/>
            </a:pPr>
            <a:r>
              <a:rPr lang="en-GB" sz="900" dirty="0"/>
              <a:t>It can be divided into the coast, backshore zone, foreshore, </a:t>
            </a:r>
            <a:r>
              <a:rPr lang="en-GB" sz="900" dirty="0" err="1"/>
              <a:t>nearshore</a:t>
            </a:r>
            <a:r>
              <a:rPr lang="en-GB" sz="900" dirty="0"/>
              <a:t> and offshore.</a:t>
            </a:r>
          </a:p>
        </p:txBody>
      </p:sp>
      <p:sp>
        <p:nvSpPr>
          <p:cNvPr id="22" name="Subtitle 2"/>
          <p:cNvSpPr txBox="1">
            <a:spLocks/>
          </p:cNvSpPr>
          <p:nvPr/>
        </p:nvSpPr>
        <p:spPr>
          <a:xfrm>
            <a:off x="0" y="1004895"/>
            <a:ext cx="3017520" cy="2117128"/>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Rocky Coasts</a:t>
            </a:r>
          </a:p>
          <a:p>
            <a:pPr algn="l"/>
            <a:r>
              <a:rPr lang="en-GB" sz="900" dirty="0"/>
              <a:t>Many coastlines consist of rocky cliffs that vary in height. High relief cliffs tend to be relatively hard rock.</a:t>
            </a:r>
          </a:p>
          <a:p>
            <a:pPr algn="l"/>
            <a:r>
              <a:rPr lang="en-GB" sz="900" dirty="0"/>
              <a:t> </a:t>
            </a:r>
            <a:r>
              <a:rPr lang="en-GB" sz="900" b="1" u="sng" dirty="0"/>
              <a:t>There are 2 main cliff profile types:</a:t>
            </a:r>
          </a:p>
          <a:p>
            <a:pPr marL="285750" indent="-285750" algn="l">
              <a:buFont typeface="Arial" pitchFamily="34" charset="0"/>
              <a:buChar char="•"/>
            </a:pPr>
            <a:r>
              <a:rPr lang="en-GB" sz="1100" dirty="0">
                <a:sym typeface="Wingdings" panose="05000000000000000000" pitchFamily="2" charset="2"/>
              </a:rPr>
              <a:t>Dominated by marine erosion – wave action dominates, cliffs tend to be steep, </a:t>
            </a:r>
            <a:r>
              <a:rPr lang="en-GB" sz="1100" dirty="0" err="1">
                <a:sym typeface="Wingdings" panose="05000000000000000000" pitchFamily="2" charset="2"/>
              </a:rPr>
              <a:t>unvegetated</a:t>
            </a:r>
            <a:r>
              <a:rPr lang="en-GB" sz="1100" dirty="0">
                <a:sym typeface="Wingdings" panose="05000000000000000000" pitchFamily="2" charset="2"/>
              </a:rPr>
              <a:t>, little debris at the base of the cliff.</a:t>
            </a:r>
          </a:p>
          <a:p>
            <a:pPr marL="285750" indent="-285750" algn="l">
              <a:buFont typeface="Arial" pitchFamily="34" charset="0"/>
              <a:buChar char="•"/>
            </a:pPr>
            <a:r>
              <a:rPr lang="en-GB" sz="1100" dirty="0">
                <a:sym typeface="Wingdings" panose="05000000000000000000" pitchFamily="2" charset="2"/>
              </a:rPr>
              <a:t>Dominated by </a:t>
            </a:r>
            <a:r>
              <a:rPr lang="en-GB" sz="1100" dirty="0" err="1">
                <a:sym typeface="Wingdings" panose="05000000000000000000" pitchFamily="2" charset="2"/>
              </a:rPr>
              <a:t>subaerial</a:t>
            </a:r>
            <a:r>
              <a:rPr lang="en-GB" sz="1100" dirty="0">
                <a:sym typeface="Wingdings" panose="05000000000000000000" pitchFamily="2" charset="2"/>
              </a:rPr>
              <a:t> processes  - not actively eroded at the base of the cliff by the waves, shallower, curved slope, lower relief, surface run-off erosion and mass movement are responsible for the cliff shape</a:t>
            </a:r>
          </a:p>
          <a:p>
            <a:pPr marL="285750" indent="-285750" algn="l"/>
            <a:endParaRPr lang="en-GB" sz="1800" dirty="0">
              <a:sym typeface="Wingdings" panose="05000000000000000000" pitchFamily="2" charset="2"/>
            </a:endParaRPr>
          </a:p>
        </p:txBody>
      </p:sp>
      <p:sp>
        <p:nvSpPr>
          <p:cNvPr id="23" name="Subtitle 2"/>
          <p:cNvSpPr txBox="1">
            <a:spLocks/>
          </p:cNvSpPr>
          <p:nvPr/>
        </p:nvSpPr>
        <p:spPr>
          <a:xfrm>
            <a:off x="0" y="3161211"/>
            <a:ext cx="3004457" cy="207699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Coastal plains</a:t>
            </a:r>
          </a:p>
          <a:p>
            <a:pPr algn="l"/>
            <a:r>
              <a:rPr lang="en-GB" sz="900" dirty="0"/>
              <a:t>Low-lying flat areas close to the coast. Many contain estuary wetlands and marshes. They are just above sea level so are poorly drained. These are low energy environments.</a:t>
            </a:r>
          </a:p>
          <a:p>
            <a:pPr algn="l"/>
            <a:r>
              <a:rPr lang="en-GB" sz="900" b="1" u="sng" dirty="0"/>
              <a:t>Coastal plains form when:</a:t>
            </a:r>
          </a:p>
          <a:p>
            <a:pPr algn="l">
              <a:buFont typeface="Arial" pitchFamily="34" charset="0"/>
              <a:buChar char="•"/>
            </a:pPr>
            <a:r>
              <a:rPr lang="en-GB" sz="1000" dirty="0"/>
              <a:t> Sea level falls, exposing the sea bed of a past shallow continental shelf.</a:t>
            </a:r>
          </a:p>
          <a:p>
            <a:pPr algn="l">
              <a:buFont typeface="Arial" pitchFamily="34" charset="0"/>
              <a:buChar char="•"/>
            </a:pPr>
            <a:r>
              <a:rPr lang="en-GB" sz="1000" dirty="0"/>
              <a:t> Sediment brought from the land by the river systems is deposited at the coast causing coastal accretion </a:t>
            </a:r>
            <a:r>
              <a:rPr lang="en-GB" sz="1000" dirty="0" err="1"/>
              <a:t>e.g</a:t>
            </a:r>
            <a:r>
              <a:rPr lang="en-GB" sz="1000" dirty="0"/>
              <a:t>  a delta</a:t>
            </a:r>
          </a:p>
          <a:p>
            <a:pPr algn="l">
              <a:buFont typeface="Arial" pitchFamily="34" charset="0"/>
              <a:buChar char="•"/>
            </a:pPr>
            <a:r>
              <a:rPr lang="en-GB" sz="1000" dirty="0"/>
              <a:t> Sediment is moved from offshore sources towards the coast by ocean currents.</a:t>
            </a:r>
          </a:p>
          <a:p>
            <a:pPr marL="742950" lvl="1" indent="-285750" algn="l">
              <a:buFont typeface="Arial" pitchFamily="34" charset="0"/>
              <a:buChar char="•"/>
            </a:pPr>
            <a:endParaRPr lang="en-GB" sz="1400" dirty="0">
              <a:sym typeface="Wingdings" panose="05000000000000000000" pitchFamily="2" charset="2"/>
            </a:endParaRPr>
          </a:p>
        </p:txBody>
      </p:sp>
      <p:sp>
        <p:nvSpPr>
          <p:cNvPr id="24" name="Subtitle 2"/>
          <p:cNvSpPr txBox="1">
            <a:spLocks/>
          </p:cNvSpPr>
          <p:nvPr/>
        </p:nvSpPr>
        <p:spPr>
          <a:xfrm>
            <a:off x="3043646" y="0"/>
            <a:ext cx="3069771" cy="295523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Geological structure</a:t>
            </a:r>
          </a:p>
          <a:p>
            <a:pPr algn="l"/>
            <a:r>
              <a:rPr lang="en-GB" sz="900" dirty="0"/>
              <a:t>There are 3 elements to geological structure</a:t>
            </a:r>
          </a:p>
          <a:p>
            <a:pPr marL="285750" indent="-285750" algn="l">
              <a:buFont typeface="Arial" pitchFamily="34" charset="0"/>
              <a:buChar char="•"/>
            </a:pPr>
            <a:r>
              <a:rPr lang="en-GB" sz="900" b="1" u="sng" dirty="0">
                <a:sym typeface="Wingdings" panose="05000000000000000000" pitchFamily="2" charset="2"/>
              </a:rPr>
              <a:t>Strata</a:t>
            </a:r>
            <a:r>
              <a:rPr lang="en-GB" sz="900" dirty="0">
                <a:sym typeface="Wingdings" panose="05000000000000000000" pitchFamily="2" charset="2"/>
              </a:rPr>
              <a:t> – the different layers of rock exposed in a cliff</a:t>
            </a:r>
          </a:p>
          <a:p>
            <a:pPr marL="285750" indent="-285750" algn="l">
              <a:buFont typeface="Arial" pitchFamily="34" charset="0"/>
              <a:buChar char="•"/>
            </a:pPr>
            <a:r>
              <a:rPr lang="en-GB" sz="900" b="1" u="sng" dirty="0">
                <a:sym typeface="Wingdings" panose="05000000000000000000" pitchFamily="2" charset="2"/>
              </a:rPr>
              <a:t>Deformation</a:t>
            </a:r>
            <a:r>
              <a:rPr lang="en-GB" sz="900" dirty="0">
                <a:sym typeface="Wingdings" panose="05000000000000000000" pitchFamily="2" charset="2"/>
              </a:rPr>
              <a:t> – tilting and folding by tectonic activity</a:t>
            </a:r>
          </a:p>
          <a:p>
            <a:pPr marL="285750" indent="-285750" algn="l">
              <a:buFont typeface="Arial" pitchFamily="34" charset="0"/>
              <a:buChar char="•"/>
            </a:pPr>
            <a:r>
              <a:rPr lang="en-GB" sz="900" b="1" u="sng" dirty="0">
                <a:sym typeface="Wingdings" panose="05000000000000000000" pitchFamily="2" charset="2"/>
              </a:rPr>
              <a:t>Faulting</a:t>
            </a:r>
            <a:r>
              <a:rPr lang="en-GB" sz="900" dirty="0">
                <a:sym typeface="Wingdings" panose="05000000000000000000" pitchFamily="2" charset="2"/>
              </a:rPr>
              <a:t> – major fractures that have moved rocks from their original positions</a:t>
            </a:r>
          </a:p>
          <a:p>
            <a:pPr marL="285750" indent="-285750" algn="l"/>
            <a:r>
              <a:rPr lang="en-GB" sz="900" dirty="0">
                <a:sym typeface="Wingdings" panose="05000000000000000000" pitchFamily="2" charset="2"/>
              </a:rPr>
              <a:t>Geological structure produces 2 main types of coast:</a:t>
            </a:r>
          </a:p>
          <a:p>
            <a:pPr marL="285750" indent="-285750" algn="l">
              <a:buFont typeface="Arial" pitchFamily="34" charset="0"/>
              <a:buChar char="•"/>
            </a:pPr>
            <a:r>
              <a:rPr lang="en-GB" sz="900" b="1" dirty="0">
                <a:sym typeface="Wingdings" panose="05000000000000000000" pitchFamily="2" charset="2"/>
              </a:rPr>
              <a:t>Concordant</a:t>
            </a:r>
            <a:r>
              <a:rPr lang="en-GB" sz="900" dirty="0">
                <a:sym typeface="Wingdings" panose="05000000000000000000" pitchFamily="2" charset="2"/>
              </a:rPr>
              <a:t> – when rock strata run parallel to the coastline </a:t>
            </a:r>
            <a:r>
              <a:rPr lang="en-GB" sz="900" i="1" dirty="0">
                <a:sym typeface="Wingdings" panose="05000000000000000000" pitchFamily="2" charset="2"/>
              </a:rPr>
              <a:t>– </a:t>
            </a:r>
            <a:r>
              <a:rPr lang="en-GB" sz="900" i="1" u="sng" dirty="0">
                <a:sym typeface="Wingdings" panose="05000000000000000000" pitchFamily="2" charset="2"/>
              </a:rPr>
              <a:t>An example is the discordant coast of West Coast Ireland</a:t>
            </a:r>
          </a:p>
          <a:p>
            <a:pPr marL="285750" indent="-285750" algn="l">
              <a:buFont typeface="Arial" pitchFamily="34" charset="0"/>
              <a:buChar char="•"/>
            </a:pPr>
            <a:r>
              <a:rPr lang="en-GB" sz="900" b="1" dirty="0">
                <a:sym typeface="Wingdings" panose="05000000000000000000" pitchFamily="2" charset="2"/>
              </a:rPr>
              <a:t>Discordant</a:t>
            </a:r>
            <a:r>
              <a:rPr lang="en-GB" sz="900" dirty="0">
                <a:sym typeface="Wingdings" panose="05000000000000000000" pitchFamily="2" charset="2"/>
              </a:rPr>
              <a:t> – when different rock strata intersect the coast at an angle so rock type varies along the coastline. </a:t>
            </a:r>
            <a:r>
              <a:rPr lang="en-GB" sz="900" i="1" u="sng" dirty="0">
                <a:sym typeface="Wingdings" panose="05000000000000000000" pitchFamily="2" charset="2"/>
              </a:rPr>
              <a:t>An </a:t>
            </a:r>
            <a:r>
              <a:rPr lang="en-GB" sz="900" i="1" u="sng" dirty="0" err="1">
                <a:sym typeface="Wingdings" panose="05000000000000000000" pitchFamily="2" charset="2"/>
              </a:rPr>
              <a:t>exmaple</a:t>
            </a:r>
            <a:r>
              <a:rPr lang="en-GB" sz="900" i="1" u="sng" dirty="0">
                <a:sym typeface="Wingdings" panose="05000000000000000000" pitchFamily="2" charset="2"/>
              </a:rPr>
              <a:t> is </a:t>
            </a:r>
            <a:r>
              <a:rPr lang="en-GB" sz="900" i="1" u="sng" dirty="0" err="1">
                <a:sym typeface="Wingdings" panose="05000000000000000000" pitchFamily="2" charset="2"/>
              </a:rPr>
              <a:t>Lulworth</a:t>
            </a:r>
            <a:r>
              <a:rPr lang="en-GB" sz="900" i="1" u="sng" dirty="0">
                <a:sym typeface="Wingdings" panose="05000000000000000000" pitchFamily="2" charset="2"/>
              </a:rPr>
              <a:t> cove on the south coast of England, or the Dalmatian coast in the Adriatic Sea</a:t>
            </a:r>
          </a:p>
          <a:p>
            <a:pPr marL="742950" lvl="1" indent="-285750" algn="l">
              <a:buFont typeface="Arial" pitchFamily="34" charset="0"/>
              <a:buChar char="•"/>
            </a:pPr>
            <a:r>
              <a:rPr lang="en-GB" sz="900" dirty="0">
                <a:sym typeface="Wingdings" panose="05000000000000000000" pitchFamily="2" charset="2"/>
              </a:rPr>
              <a:t>Discordant coasts  - Dominated by headlands and bays</a:t>
            </a:r>
          </a:p>
        </p:txBody>
      </p:sp>
      <p:pic>
        <p:nvPicPr>
          <p:cNvPr id="25" name="Picture 2"/>
          <p:cNvPicPr>
            <a:picLocks noChangeAspect="1" noChangeArrowheads="1"/>
          </p:cNvPicPr>
          <p:nvPr/>
        </p:nvPicPr>
        <p:blipFill>
          <a:blip r:embed="rId2" cstate="print"/>
          <a:srcRect l="3164" t="59504" r="1918" b="8856"/>
          <a:stretch>
            <a:fillRect/>
          </a:stretch>
        </p:blipFill>
        <p:spPr bwMode="auto">
          <a:xfrm>
            <a:off x="0" y="6008914"/>
            <a:ext cx="3030583" cy="849086"/>
          </a:xfrm>
          <a:prstGeom prst="rect">
            <a:avLst/>
          </a:prstGeom>
          <a:noFill/>
          <a:ln w="9525">
            <a:noFill/>
            <a:miter lim="800000"/>
            <a:headEnd/>
            <a:tailEnd/>
          </a:ln>
        </p:spPr>
      </p:pic>
      <p:sp>
        <p:nvSpPr>
          <p:cNvPr id="26" name="Subtitle 2"/>
          <p:cNvSpPr txBox="1">
            <a:spLocks/>
          </p:cNvSpPr>
          <p:nvPr/>
        </p:nvSpPr>
        <p:spPr>
          <a:xfrm>
            <a:off x="3060685" y="2973720"/>
            <a:ext cx="3065796" cy="183341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900" b="1" i="0" u="sng" strike="noStrike" kern="1200" cap="none" spc="0" normalizeH="0" baseline="0" noProof="0" dirty="0">
                <a:ln>
                  <a:noFill/>
                </a:ln>
                <a:solidFill>
                  <a:schemeClr val="dk1"/>
                </a:solidFill>
                <a:effectLst/>
                <a:uLnTx/>
                <a:uFillTx/>
                <a:latin typeface="+mn-lt"/>
                <a:ea typeface="+mn-ea"/>
                <a:cs typeface="+mn-cs"/>
              </a:rPr>
              <a:t>Coastal vegetation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chemeClr val="dk1"/>
                </a:solidFill>
                <a:effectLst/>
                <a:uLnTx/>
                <a:uFillTx/>
                <a:latin typeface="+mn-lt"/>
                <a:ea typeface="+mn-ea"/>
                <a:cs typeface="+mn-cs"/>
              </a:rPr>
              <a:t>Some coastlines including sand dunes, salt marshes, and mangrove swamps are protected from coastal erosion by the stabilising influence of plants.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900" b="1" i="0" u="sng" strike="noStrike" kern="1200" cap="none" spc="0" normalizeH="0" baseline="0" noProof="0" dirty="0">
                <a:ln>
                  <a:noFill/>
                </a:ln>
                <a:solidFill>
                  <a:schemeClr val="dk1"/>
                </a:solidFill>
                <a:effectLst/>
                <a:uLnTx/>
                <a:uFillTx/>
                <a:latin typeface="+mn-lt"/>
                <a:ea typeface="+mn-ea"/>
                <a:cs typeface="+mn-cs"/>
              </a:rPr>
              <a:t>How vegetation stabilises coastal sediment:</a:t>
            </a:r>
          </a:p>
          <a:p>
            <a:pPr marL="228600" indent="-228600">
              <a:lnSpc>
                <a:spcPct val="90000"/>
              </a:lnSpc>
              <a:spcBef>
                <a:spcPts val="500"/>
              </a:spcBef>
              <a:buFont typeface="Arial" pitchFamily="34" charset="0"/>
              <a:buChar char="•"/>
            </a:pPr>
            <a:r>
              <a:rPr kumimoji="0" lang="en-GB" sz="900" b="1" i="0" u="sng" strike="noStrike" kern="1200" cap="none" spc="0" normalizeH="0" baseline="0" noProof="0" dirty="0">
                <a:ln>
                  <a:noFill/>
                </a:ln>
                <a:solidFill>
                  <a:schemeClr val="dk1"/>
                </a:solidFill>
                <a:effectLst/>
                <a:uLnTx/>
                <a:uFillTx/>
                <a:latin typeface="+mn-lt"/>
                <a:ea typeface="+mn-ea"/>
                <a:cs typeface="+mn-cs"/>
              </a:rPr>
              <a:t> </a:t>
            </a:r>
            <a:r>
              <a:rPr kumimoji="0" lang="en-GB" sz="900" b="0" i="0" u="none" strike="noStrike" kern="1200" cap="none" spc="0" normalizeH="0" baseline="0" noProof="0" dirty="0">
                <a:ln>
                  <a:noFill/>
                </a:ln>
                <a:solidFill>
                  <a:schemeClr val="dk1"/>
                </a:solidFill>
                <a:effectLst/>
                <a:uLnTx/>
                <a:uFillTx/>
                <a:latin typeface="+mn-lt"/>
                <a:ea typeface="+mn-ea"/>
                <a:cs typeface="+mn-cs"/>
              </a:rPr>
              <a:t>Roots bind sediment</a:t>
            </a:r>
          </a:p>
          <a:p>
            <a:pPr marL="228600" indent="-228600">
              <a:lnSpc>
                <a:spcPct val="90000"/>
              </a:lnSpc>
              <a:spcBef>
                <a:spcPts val="500"/>
              </a:spcBef>
              <a:buFont typeface="Arial" pitchFamily="34" charset="0"/>
              <a:buChar char="•"/>
            </a:pPr>
            <a:r>
              <a:rPr kumimoji="0" lang="en-GB" sz="900" b="0" i="0" u="none" strike="noStrike" kern="1200" cap="none" spc="0" normalizeH="0" baseline="0" noProof="0" dirty="0">
                <a:ln>
                  <a:noFill/>
                </a:ln>
                <a:solidFill>
                  <a:schemeClr val="dk1"/>
                </a:solidFill>
                <a:effectLst/>
                <a:uLnTx/>
                <a:uFillTx/>
                <a:latin typeface="+mn-lt"/>
                <a:ea typeface="+mn-ea"/>
                <a:cs typeface="+mn-cs"/>
              </a:rPr>
              <a:t> When submerged, plants provide a protective layer so the sediment surface is not directly exposed</a:t>
            </a:r>
          </a:p>
          <a:p>
            <a:pPr marL="228600" indent="-228600">
              <a:lnSpc>
                <a:spcPct val="90000"/>
              </a:lnSpc>
              <a:spcBef>
                <a:spcPts val="500"/>
              </a:spcBef>
              <a:buFont typeface="Arial" pitchFamily="34" charset="0"/>
              <a:buChar char="•"/>
            </a:pPr>
            <a:r>
              <a:rPr kumimoji="0" lang="en-GB" sz="900" b="0" i="0" u="none" strike="noStrike" kern="1200" cap="none" spc="0" normalizeH="0" baseline="0" noProof="0" dirty="0">
                <a:ln>
                  <a:noFill/>
                </a:ln>
                <a:solidFill>
                  <a:schemeClr val="dk1"/>
                </a:solidFill>
                <a:effectLst/>
                <a:uLnTx/>
                <a:uFillTx/>
                <a:latin typeface="+mn-lt"/>
                <a:ea typeface="+mn-ea"/>
                <a:cs typeface="+mn-cs"/>
              </a:rPr>
              <a:t> Plants protect sediment from erosion by wind, reducing wind speed through friction.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1" i="0" u="sng" strike="noStrike" kern="1200" cap="none" spc="0" normalizeH="0" baseline="0" noProof="0" dirty="0">
              <a:ln>
                <a:noFill/>
              </a:ln>
              <a:solidFill>
                <a:schemeClr val="dk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27" name="Subtitle 2"/>
          <p:cNvSpPr txBox="1">
            <a:spLocks/>
          </p:cNvSpPr>
          <p:nvPr/>
        </p:nvSpPr>
        <p:spPr>
          <a:xfrm>
            <a:off x="1" y="5267481"/>
            <a:ext cx="3017520" cy="79368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1" i="0" u="sng" strike="noStrike" kern="1200" cap="none" spc="0" normalizeH="0" baseline="0" noProof="0" dirty="0">
                <a:ln>
                  <a:noFill/>
                </a:ln>
                <a:solidFill>
                  <a:schemeClr val="dk1"/>
                </a:solidFill>
                <a:effectLst/>
                <a:uLnTx/>
                <a:uFillTx/>
                <a:latin typeface="+mn-lt"/>
                <a:ea typeface="+mn-ea"/>
                <a:cs typeface="+mn-cs"/>
              </a:rPr>
              <a:t>Plant succession: </a:t>
            </a:r>
            <a:r>
              <a:rPr lang="en-GB" sz="900" dirty="0"/>
              <a:t>Where an area of initially bare sediment is colonised. </a:t>
            </a:r>
            <a:r>
              <a:rPr kumimoji="0" lang="en-GB" sz="900" i="0" strike="noStrike" kern="1200" cap="none" spc="0" normalizeH="0" baseline="0" noProof="0" dirty="0">
                <a:ln>
                  <a:noFill/>
                </a:ln>
                <a:solidFill>
                  <a:schemeClr val="dk1"/>
                </a:solidFill>
                <a:effectLst/>
                <a:uLnTx/>
                <a:uFillTx/>
                <a:latin typeface="+mn-lt"/>
                <a:ea typeface="+mn-ea"/>
                <a:cs typeface="+mn-cs"/>
              </a:rPr>
              <a:t>Pioneer plant</a:t>
            </a:r>
            <a:r>
              <a:rPr kumimoji="0" lang="en-GB" sz="900" i="0" strike="noStrike" kern="1200" cap="none" spc="0" normalizeH="0" noProof="0" dirty="0">
                <a:ln>
                  <a:noFill/>
                </a:ln>
                <a:solidFill>
                  <a:schemeClr val="dk1"/>
                </a:solidFill>
                <a:effectLst/>
                <a:uLnTx/>
                <a:uFillTx/>
                <a:latin typeface="+mn-lt"/>
                <a:ea typeface="+mn-ea"/>
                <a:cs typeface="+mn-cs"/>
              </a:rPr>
              <a:t> species begin to grow on bare sand or mud starting the process of plant succession. Each step in plant succession is called a </a:t>
            </a:r>
            <a:r>
              <a:rPr kumimoji="0" lang="en-GB" sz="900" i="0" strike="noStrike" kern="1200" cap="none" spc="0" normalizeH="0" noProof="0" dirty="0" err="1">
                <a:ln>
                  <a:noFill/>
                </a:ln>
                <a:solidFill>
                  <a:schemeClr val="dk1"/>
                </a:solidFill>
                <a:effectLst/>
                <a:uLnTx/>
                <a:uFillTx/>
                <a:latin typeface="+mn-lt"/>
                <a:ea typeface="+mn-ea"/>
                <a:cs typeface="+mn-cs"/>
              </a:rPr>
              <a:t>seral</a:t>
            </a:r>
            <a:r>
              <a:rPr kumimoji="0" lang="en-GB" sz="900" i="0" strike="noStrike" kern="1200" cap="none" spc="0" normalizeH="0" noProof="0" dirty="0">
                <a:ln>
                  <a:noFill/>
                </a:ln>
                <a:solidFill>
                  <a:schemeClr val="dk1"/>
                </a:solidFill>
                <a:effectLst/>
                <a:uLnTx/>
                <a:uFillTx/>
                <a:latin typeface="+mn-lt"/>
                <a:ea typeface="+mn-ea"/>
                <a:cs typeface="+mn-cs"/>
              </a:rPr>
              <a:t> stage. The end of plant succession is called climatic climax community e.g. Sand dune ecosystems and salt marsh ecosystems. </a:t>
            </a:r>
            <a:endParaRPr kumimoji="0" lang="en-GB" sz="1800" b="1" i="0" u="sng" strike="noStrike" kern="1200" cap="none" spc="0" normalizeH="0" baseline="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28" name="Subtitle 2"/>
          <p:cNvSpPr txBox="1">
            <a:spLocks/>
          </p:cNvSpPr>
          <p:nvPr/>
        </p:nvSpPr>
        <p:spPr>
          <a:xfrm>
            <a:off x="6139544" y="822704"/>
            <a:ext cx="3474720" cy="209031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1" i="0" u="sng" strike="noStrike" kern="1200" cap="none" spc="0" normalizeH="0" baseline="0" noProof="0" dirty="0">
                <a:ln>
                  <a:noFill/>
                </a:ln>
                <a:solidFill>
                  <a:schemeClr val="dk1"/>
                </a:solidFill>
                <a:effectLst/>
                <a:uLnTx/>
                <a:uFillTx/>
                <a:latin typeface="+mn-lt"/>
                <a:ea typeface="+mn-ea"/>
                <a:cs typeface="+mn-cs"/>
              </a:rPr>
              <a:t>Constructive</a:t>
            </a:r>
            <a:r>
              <a:rPr kumimoji="0" lang="en-GB" sz="900" b="1" i="0" u="sng" strike="noStrike" kern="1200" cap="none" spc="0" normalizeH="0" noProof="0" dirty="0">
                <a:ln>
                  <a:noFill/>
                </a:ln>
                <a:solidFill>
                  <a:schemeClr val="dk1"/>
                </a:solidFill>
                <a:effectLst/>
                <a:uLnTx/>
                <a:uFillTx/>
                <a:latin typeface="+mn-lt"/>
                <a:ea typeface="+mn-ea"/>
                <a:cs typeface="+mn-cs"/>
              </a:rPr>
              <a:t> and Destructive waves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900" u="sng" dirty="0"/>
              <a:t>Constructive waves:</a:t>
            </a:r>
          </a:p>
          <a:p>
            <a:pPr lvl="1">
              <a:lnSpc>
                <a:spcPct val="90000"/>
              </a:lnSpc>
              <a:spcBef>
                <a:spcPts val="1000"/>
              </a:spcBef>
              <a:buFontTx/>
              <a:buChar char="-"/>
            </a:pPr>
            <a:r>
              <a:rPr kumimoji="0" lang="en-GB" sz="900" i="0" strike="noStrike" kern="1200" cap="none" spc="0" normalizeH="0" noProof="0" dirty="0">
                <a:ln>
                  <a:noFill/>
                </a:ln>
                <a:solidFill>
                  <a:schemeClr val="dk1"/>
                </a:solidFill>
                <a:effectLst/>
                <a:uLnTx/>
                <a:uFillTx/>
                <a:latin typeface="+mn-lt"/>
                <a:ea typeface="+mn-ea"/>
                <a:cs typeface="+mn-cs"/>
              </a:rPr>
              <a:t>Low wave height (less than 1m) and long wavelength (up to 100m)</a:t>
            </a:r>
          </a:p>
          <a:p>
            <a:pPr lvl="1">
              <a:lnSpc>
                <a:spcPct val="90000"/>
              </a:lnSpc>
              <a:spcBef>
                <a:spcPts val="1000"/>
              </a:spcBef>
              <a:buFontTx/>
              <a:buChar char="-"/>
            </a:pPr>
            <a:r>
              <a:rPr lang="en-GB" sz="900" dirty="0"/>
              <a:t>Strong swash that pushes sediment up the beach and weak backwash that drains into the beach sediment</a:t>
            </a:r>
          </a:p>
          <a:p>
            <a:pPr>
              <a:lnSpc>
                <a:spcPct val="90000"/>
              </a:lnSpc>
              <a:spcBef>
                <a:spcPts val="1000"/>
              </a:spcBef>
            </a:pPr>
            <a:r>
              <a:rPr kumimoji="0" lang="en-GB" sz="900" i="0" u="sng" strike="noStrike" kern="1200" cap="none" spc="0" normalizeH="0" noProof="0" dirty="0">
                <a:ln>
                  <a:noFill/>
                </a:ln>
                <a:solidFill>
                  <a:schemeClr val="dk1"/>
                </a:solidFill>
                <a:effectLst/>
                <a:uLnTx/>
                <a:uFillTx/>
                <a:latin typeface="+mn-lt"/>
                <a:ea typeface="+mn-ea"/>
                <a:cs typeface="+mn-cs"/>
              </a:rPr>
              <a:t>Destructive waves:</a:t>
            </a:r>
          </a:p>
          <a:p>
            <a:pPr lvl="1">
              <a:lnSpc>
                <a:spcPct val="90000"/>
              </a:lnSpc>
              <a:spcBef>
                <a:spcPts val="1000"/>
              </a:spcBef>
              <a:buFontTx/>
              <a:buChar char="-"/>
            </a:pPr>
            <a:r>
              <a:rPr lang="en-GB" sz="900" dirty="0"/>
              <a:t>Have a height of over 1m and wave length around 20m.</a:t>
            </a:r>
          </a:p>
          <a:p>
            <a:pPr lvl="1">
              <a:lnSpc>
                <a:spcPct val="90000"/>
              </a:lnSpc>
              <a:spcBef>
                <a:spcPts val="1000"/>
              </a:spcBef>
              <a:buFontTx/>
              <a:buChar char="-"/>
            </a:pPr>
            <a:r>
              <a:rPr kumimoji="0" lang="en-GB" sz="900" i="0" strike="noStrike" kern="1200" cap="none" spc="0" normalizeH="0" noProof="0" dirty="0">
                <a:ln>
                  <a:noFill/>
                </a:ln>
                <a:solidFill>
                  <a:schemeClr val="dk1"/>
                </a:solidFill>
                <a:effectLst/>
                <a:uLnTx/>
                <a:uFillTx/>
                <a:latin typeface="+mn-lt"/>
                <a:ea typeface="+mn-ea"/>
                <a:cs typeface="+mn-cs"/>
              </a:rPr>
              <a:t>Have a strong backwash that erodes beach material and carries it offshore, creating an offshore ridge</a:t>
            </a:r>
          </a:p>
          <a:p>
            <a:pPr lvl="1">
              <a:lnSpc>
                <a:spcPct val="90000"/>
              </a:lnSpc>
              <a:spcBef>
                <a:spcPts val="1000"/>
              </a:spcBef>
              <a:buFontTx/>
              <a:buChar char="-"/>
            </a:pPr>
            <a:endParaRPr lang="en-GB" sz="1400" dirty="0"/>
          </a:p>
          <a:p>
            <a:pPr lvl="1">
              <a:lnSpc>
                <a:spcPct val="90000"/>
              </a:lnSpc>
              <a:spcBef>
                <a:spcPts val="1000"/>
              </a:spcBef>
              <a:buFontTx/>
              <a:buChar char="-"/>
            </a:pPr>
            <a:endParaRPr kumimoji="0" lang="en-GB" sz="1400" i="0" strike="noStrike" kern="1200" cap="none" spc="0" normalizeH="0" noProof="0" dirty="0">
              <a:ln>
                <a:noFill/>
              </a:ln>
              <a:solidFill>
                <a:schemeClr val="dk1"/>
              </a:solidFill>
              <a:effectLst/>
              <a:uLnTx/>
              <a:uFillTx/>
              <a:latin typeface="+mn-lt"/>
              <a:ea typeface="+mn-ea"/>
              <a:cs typeface="+mn-cs"/>
            </a:endParaRPr>
          </a:p>
          <a:p>
            <a:pPr lvl="1">
              <a:lnSpc>
                <a:spcPct val="90000"/>
              </a:lnSpc>
              <a:spcBef>
                <a:spcPts val="1000"/>
              </a:spcBef>
              <a:buFontTx/>
              <a:buChar char="-"/>
            </a:pPr>
            <a:endParaRPr kumimoji="0" lang="en-GB" i="0" strike="noStrike" kern="1200" cap="none" spc="0" normalizeH="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schemeClr val="dk1"/>
              </a:solidFill>
              <a:effectLst/>
              <a:uLnTx/>
              <a:uFillTx/>
              <a:latin typeface="+mn-lt"/>
              <a:ea typeface="+mn-ea"/>
              <a:cs typeface="+mn-cs"/>
            </a:endParaRPr>
          </a:p>
        </p:txBody>
      </p:sp>
      <p:sp>
        <p:nvSpPr>
          <p:cNvPr id="29" name="Subtitle 2"/>
          <p:cNvSpPr txBox="1">
            <a:spLocks/>
          </p:cNvSpPr>
          <p:nvPr/>
        </p:nvSpPr>
        <p:spPr>
          <a:xfrm>
            <a:off x="3060155" y="4859271"/>
            <a:ext cx="3066325" cy="199872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Winter beach profiles- </a:t>
            </a:r>
            <a:r>
              <a:rPr lang="en-GB" sz="900" dirty="0"/>
              <a:t>Destructive waves are more prevalent in winter conditions and so the beach profile takes a destructive plunging wave winter beach profile</a:t>
            </a:r>
          </a:p>
          <a:p>
            <a:pPr algn="l"/>
            <a:r>
              <a:rPr lang="en-GB" sz="900" b="1" u="sng" dirty="0"/>
              <a:t>Summer beach profile </a:t>
            </a:r>
            <a:r>
              <a:rPr lang="en-GB" sz="900" b="1" dirty="0"/>
              <a:t>– </a:t>
            </a:r>
            <a:r>
              <a:rPr lang="en-GB" sz="900" dirty="0"/>
              <a:t>Constructive waves are more prevalent in summer conditions and so a constructive swell wave summer beach profile occurs.</a:t>
            </a:r>
          </a:p>
          <a:p>
            <a:pPr algn="l"/>
            <a:r>
              <a:rPr lang="en-GB" sz="900" b="1" u="sng" dirty="0"/>
              <a:t>Variations in beach profile</a:t>
            </a:r>
            <a:r>
              <a:rPr lang="en-GB" sz="900" dirty="0"/>
              <a:t>- Beaches have landforms that change constantly</a:t>
            </a:r>
          </a:p>
          <a:p>
            <a:pPr algn="l">
              <a:buFont typeface="Arial" pitchFamily="34" charset="0"/>
              <a:buChar char="•"/>
            </a:pPr>
            <a:r>
              <a:rPr lang="en-GB" sz="900" dirty="0"/>
              <a:t>Storm beaches</a:t>
            </a:r>
          </a:p>
          <a:p>
            <a:pPr algn="l">
              <a:buFont typeface="Arial" pitchFamily="34" charset="0"/>
              <a:buChar char="•"/>
            </a:pPr>
            <a:r>
              <a:rPr lang="en-GB" sz="900" dirty="0" err="1">
                <a:sym typeface="Wingdings" panose="05000000000000000000" pitchFamily="2" charset="2"/>
              </a:rPr>
              <a:t>Berm</a:t>
            </a:r>
            <a:r>
              <a:rPr lang="en-GB" sz="900" dirty="0">
                <a:sym typeface="Wingdings" panose="05000000000000000000" pitchFamily="2" charset="2"/>
              </a:rPr>
              <a:t> Ridges</a:t>
            </a:r>
          </a:p>
          <a:p>
            <a:pPr algn="l">
              <a:buFont typeface="Arial" pitchFamily="34" charset="0"/>
              <a:buChar char="•"/>
            </a:pPr>
            <a:r>
              <a:rPr lang="en-GB" sz="900" dirty="0">
                <a:sym typeface="Wingdings" panose="05000000000000000000" pitchFamily="2" charset="2"/>
              </a:rPr>
              <a:t>Low channels and runnels</a:t>
            </a:r>
          </a:p>
          <a:p>
            <a:pPr algn="l">
              <a:buFont typeface="Arial" pitchFamily="34" charset="0"/>
              <a:buChar char="•"/>
            </a:pPr>
            <a:r>
              <a:rPr lang="en-GB" sz="900" dirty="0">
                <a:sym typeface="Wingdings" panose="05000000000000000000" pitchFamily="2" charset="2"/>
              </a:rPr>
              <a:t>Offshore ridges/bars</a:t>
            </a:r>
          </a:p>
          <a:p>
            <a:pPr algn="l"/>
            <a:endParaRPr lang="en-GB" sz="1800" dirty="0"/>
          </a:p>
          <a:p>
            <a:pPr algn="l"/>
            <a:endParaRPr lang="en-GB" sz="1800" dirty="0"/>
          </a:p>
          <a:p>
            <a:pPr algn="l"/>
            <a:endParaRPr lang="en-GB" sz="1800" dirty="0"/>
          </a:p>
        </p:txBody>
      </p:sp>
      <p:graphicFrame>
        <p:nvGraphicFramePr>
          <p:cNvPr id="30" name="Table 29"/>
          <p:cNvGraphicFramePr>
            <a:graphicFrameLocks noGrp="1"/>
          </p:cNvGraphicFramePr>
          <p:nvPr>
            <p:extLst>
              <p:ext uri="{D42A27DB-BD31-4B8C-83A1-F6EECF244321}">
                <p14:modId xmlns:p14="http://schemas.microsoft.com/office/powerpoint/2010/main" val="3613246006"/>
              </p:ext>
            </p:extLst>
          </p:nvPr>
        </p:nvGraphicFramePr>
        <p:xfrm>
          <a:off x="9666514" y="666206"/>
          <a:ext cx="2525486" cy="3520440"/>
        </p:xfrm>
        <a:graphic>
          <a:graphicData uri="http://schemas.openxmlformats.org/drawingml/2006/table">
            <a:tbl>
              <a:tblPr firstRow="1" bandRow="1">
                <a:tableStyleId>{E8B1032C-EA38-4F05-BA0D-38AFFFC7BED3}</a:tableStyleId>
              </a:tblPr>
              <a:tblGrid>
                <a:gridCol w="627017">
                  <a:extLst>
                    <a:ext uri="{9D8B030D-6E8A-4147-A177-3AD203B41FA5}">
                      <a16:colId xmlns:a16="http://schemas.microsoft.com/office/drawing/2014/main" val="20000"/>
                    </a:ext>
                  </a:extLst>
                </a:gridCol>
                <a:gridCol w="1898469">
                  <a:extLst>
                    <a:ext uri="{9D8B030D-6E8A-4147-A177-3AD203B41FA5}">
                      <a16:colId xmlns:a16="http://schemas.microsoft.com/office/drawing/2014/main" val="20001"/>
                    </a:ext>
                  </a:extLst>
                </a:gridCol>
              </a:tblGrid>
              <a:tr h="733980">
                <a:tc>
                  <a:txBody>
                    <a:bodyPr/>
                    <a:lstStyle/>
                    <a:p>
                      <a:pPr algn="l"/>
                      <a:r>
                        <a:rPr lang="en-GB" sz="700" b="0" dirty="0"/>
                        <a:t>Attrition</a:t>
                      </a:r>
                    </a:p>
                  </a:txBody>
                  <a:tcPr/>
                </a:tc>
                <a:tc>
                  <a:txBody>
                    <a:bodyPr/>
                    <a:lstStyle/>
                    <a:p>
                      <a:pPr algn="ctr"/>
                      <a:r>
                        <a:rPr lang="en-GB" sz="900" b="0" dirty="0"/>
                        <a:t>Occurs when pieces</a:t>
                      </a:r>
                      <a:r>
                        <a:rPr lang="en-GB" sz="900" b="0" baseline="0" dirty="0"/>
                        <a:t> of material are moved by the waves and knock into each other. The material gets smaller and rounder, eventually turning into sand.</a:t>
                      </a:r>
                      <a:endParaRPr lang="en-GB" sz="900" b="0" dirty="0"/>
                    </a:p>
                  </a:txBody>
                  <a:tcPr/>
                </a:tc>
                <a:extLst>
                  <a:ext uri="{0D108BD9-81ED-4DB2-BD59-A6C34878D82A}">
                    <a16:rowId xmlns:a16="http://schemas.microsoft.com/office/drawing/2014/main" val="10000"/>
                  </a:ext>
                </a:extLst>
              </a:tr>
              <a:tr h="863506">
                <a:tc>
                  <a:txBody>
                    <a:bodyPr/>
                    <a:lstStyle/>
                    <a:p>
                      <a:pPr algn="l"/>
                      <a:r>
                        <a:rPr lang="en-GB" sz="700" dirty="0"/>
                        <a:t>Abrasion</a:t>
                      </a:r>
                      <a:endParaRPr lang="en-GB" sz="700" b="1" dirty="0"/>
                    </a:p>
                  </a:txBody>
                  <a:tcPr/>
                </a:tc>
                <a:tc>
                  <a:txBody>
                    <a:bodyPr/>
                    <a:lstStyle/>
                    <a:p>
                      <a:pPr algn="ctr"/>
                      <a:r>
                        <a:rPr lang="en-GB" sz="900" dirty="0"/>
                        <a:t>Occurs on a cliff</a:t>
                      </a:r>
                      <a:r>
                        <a:rPr lang="en-GB" sz="900" baseline="0" dirty="0"/>
                        <a:t>, or other exposed area of rock, when waves puck up sand and pebbles and throw and scape them against the rick surface. This wears away the rock in an action similar to sandpaper on wood</a:t>
                      </a:r>
                      <a:endParaRPr lang="en-GB" sz="900" dirty="0"/>
                    </a:p>
                  </a:txBody>
                  <a:tcPr/>
                </a:tc>
                <a:extLst>
                  <a:ext uri="{0D108BD9-81ED-4DB2-BD59-A6C34878D82A}">
                    <a16:rowId xmlns:a16="http://schemas.microsoft.com/office/drawing/2014/main" val="10001"/>
                  </a:ext>
                </a:extLst>
              </a:tr>
              <a:tr h="993032">
                <a:tc>
                  <a:txBody>
                    <a:bodyPr/>
                    <a:lstStyle/>
                    <a:p>
                      <a:pPr algn="l"/>
                      <a:r>
                        <a:rPr lang="en-GB" sz="700" dirty="0"/>
                        <a:t>Hydraulic action</a:t>
                      </a:r>
                      <a:endParaRPr lang="en-GB" sz="700" b="1" dirty="0"/>
                    </a:p>
                  </a:txBody>
                  <a:tcPr/>
                </a:tc>
                <a:tc>
                  <a:txBody>
                    <a:bodyPr/>
                    <a:lstStyle/>
                    <a:p>
                      <a:pPr algn="ctr"/>
                      <a:r>
                        <a:rPr lang="en-GB" sz="900" dirty="0"/>
                        <a:t>Occurs when large</a:t>
                      </a:r>
                      <a:r>
                        <a:rPr lang="en-GB" sz="900" baseline="0" dirty="0"/>
                        <a:t> waves break against a cliff. When this happens they compress air into the cracks. When the water falls away the compressed air is suddenly released explosively shattering the rock around the crack making it bigger.</a:t>
                      </a:r>
                      <a:endParaRPr lang="en-GB" sz="900" dirty="0"/>
                    </a:p>
                  </a:txBody>
                  <a:tcPr/>
                </a:tc>
                <a:extLst>
                  <a:ext uri="{0D108BD9-81ED-4DB2-BD59-A6C34878D82A}">
                    <a16:rowId xmlns:a16="http://schemas.microsoft.com/office/drawing/2014/main" val="10002"/>
                  </a:ext>
                </a:extLst>
              </a:tr>
              <a:tr h="733980">
                <a:tc>
                  <a:txBody>
                    <a:bodyPr/>
                    <a:lstStyle/>
                    <a:p>
                      <a:pPr algn="l"/>
                      <a:r>
                        <a:rPr lang="en-GB" sz="700" dirty="0"/>
                        <a:t>Solution (Corrosion)</a:t>
                      </a:r>
                      <a:endParaRPr lang="en-GB" sz="700" b="1" dirty="0"/>
                    </a:p>
                  </a:txBody>
                  <a:tcPr/>
                </a:tc>
                <a:tc>
                  <a:txBody>
                    <a:bodyPr/>
                    <a:lstStyle/>
                    <a:p>
                      <a:pPr algn="ctr"/>
                      <a:r>
                        <a:rPr lang="en-GB" sz="900" dirty="0"/>
                        <a:t>Occurs when sea water dissolves</a:t>
                      </a:r>
                      <a:r>
                        <a:rPr lang="en-GB" sz="900" baseline="0" dirty="0"/>
                        <a:t> some of the rock minerals, causing the disintegration of the rock. Limestone rocks are affected the most by this process</a:t>
                      </a:r>
                      <a:endParaRPr lang="en-GB" sz="900" dirty="0"/>
                    </a:p>
                  </a:txBody>
                  <a:tcPr/>
                </a:tc>
                <a:extLst>
                  <a:ext uri="{0D108BD9-81ED-4DB2-BD59-A6C34878D82A}">
                    <a16:rowId xmlns:a16="http://schemas.microsoft.com/office/drawing/2014/main" val="10003"/>
                  </a:ext>
                </a:extLst>
              </a:tr>
            </a:tbl>
          </a:graphicData>
        </a:graphic>
      </p:graphicFrame>
      <p:pic>
        <p:nvPicPr>
          <p:cNvPr id="31" name="Picture 5"/>
          <p:cNvPicPr>
            <a:picLocks noChangeAspect="1" noChangeArrowheads="1"/>
          </p:cNvPicPr>
          <p:nvPr/>
        </p:nvPicPr>
        <p:blipFill>
          <a:blip r:embed="rId3" cstate="print"/>
          <a:srcRect l="1995" t="49485" r="8794" b="16921"/>
          <a:stretch>
            <a:fillRect/>
          </a:stretch>
        </p:blipFill>
        <p:spPr bwMode="auto">
          <a:xfrm>
            <a:off x="6152606" y="5631513"/>
            <a:ext cx="3474720" cy="1226487"/>
          </a:xfrm>
          <a:prstGeom prst="rect">
            <a:avLst/>
          </a:prstGeom>
          <a:noFill/>
          <a:ln w="9525">
            <a:noFill/>
            <a:miter lim="800000"/>
            <a:headEnd/>
            <a:tailEnd/>
          </a:ln>
        </p:spPr>
      </p:pic>
      <p:sp>
        <p:nvSpPr>
          <p:cNvPr id="33" name="Subtitle 2"/>
          <p:cNvSpPr txBox="1">
            <a:spLocks/>
          </p:cNvSpPr>
          <p:nvPr/>
        </p:nvSpPr>
        <p:spPr>
          <a:xfrm>
            <a:off x="6139543" y="2925823"/>
            <a:ext cx="3461657" cy="263895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85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1" i="0" u="sng" strike="noStrike" kern="1200" cap="none" spc="0" normalizeH="0" baseline="0" noProof="0" dirty="0">
                <a:ln>
                  <a:noFill/>
                </a:ln>
                <a:solidFill>
                  <a:schemeClr val="dk1"/>
                </a:solidFill>
                <a:effectLst/>
                <a:uLnTx/>
                <a:uFillTx/>
                <a:latin typeface="+mn-lt"/>
                <a:ea typeface="+mn-ea"/>
                <a:cs typeface="+mn-cs"/>
              </a:rPr>
              <a:t>Erosion</a:t>
            </a:r>
            <a:r>
              <a:rPr kumimoji="0" lang="en-GB" sz="1000" b="1" i="0" u="sng" strike="noStrike" kern="1200" cap="none" spc="0" normalizeH="0" noProof="0" dirty="0">
                <a:ln>
                  <a:noFill/>
                </a:ln>
                <a:solidFill>
                  <a:schemeClr val="dk1"/>
                </a:solidFill>
                <a:effectLst/>
                <a:uLnTx/>
                <a:uFillTx/>
                <a:latin typeface="+mn-lt"/>
                <a:ea typeface="+mn-ea"/>
                <a:cs typeface="+mn-cs"/>
              </a:rPr>
              <a:t> Landforms</a:t>
            </a:r>
            <a:endParaRPr lang="en-GB" sz="1000" u="sng"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t>Erosion produces distinctive landforms e.g. Caves, arches, stacks and stumps. The fundamental process of landform creation on a coastline is the creation of a wave cut notch through hydraulic action and abrasion.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1" i="0" u="sng" strike="noStrike" kern="1200" cap="none" spc="0" normalizeH="0" noProof="0" dirty="0">
                <a:ln>
                  <a:noFill/>
                </a:ln>
                <a:solidFill>
                  <a:schemeClr val="dk1"/>
                </a:solidFill>
                <a:effectLst/>
                <a:uLnTx/>
                <a:uFillTx/>
                <a:latin typeface="+mn-lt"/>
                <a:ea typeface="+mn-ea"/>
                <a:cs typeface="+mn-cs"/>
              </a:rPr>
              <a:t>Depositional landforms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i="0" strike="noStrike" kern="1200" cap="none" spc="0" normalizeH="0" noProof="0" dirty="0" err="1">
                <a:ln>
                  <a:noFill/>
                </a:ln>
                <a:solidFill>
                  <a:schemeClr val="dk1"/>
                </a:solidFill>
                <a:effectLst/>
                <a:uLnTx/>
                <a:uFillTx/>
                <a:latin typeface="+mn-lt"/>
                <a:ea typeface="+mn-ea"/>
                <a:cs typeface="+mn-cs"/>
              </a:rPr>
              <a:t>Longshore</a:t>
            </a:r>
            <a:r>
              <a:rPr kumimoji="0" lang="en-GB" sz="1000" i="0" strike="noStrike" kern="1200" cap="none" spc="0" normalizeH="0" noProof="0" dirty="0">
                <a:ln>
                  <a:noFill/>
                </a:ln>
                <a:solidFill>
                  <a:schemeClr val="dk1"/>
                </a:solidFill>
                <a:effectLst/>
                <a:uLnTx/>
                <a:uFillTx/>
                <a:latin typeface="+mn-lt"/>
                <a:ea typeface="+mn-ea"/>
                <a:cs typeface="+mn-cs"/>
              </a:rPr>
              <a:t> drift is a </a:t>
            </a:r>
            <a:r>
              <a:rPr kumimoji="0" lang="en-GB" sz="1000" i="0" strike="noStrike" kern="1200" cap="none" spc="0" normalizeH="0" noProof="0" dirty="0" err="1">
                <a:ln>
                  <a:noFill/>
                </a:ln>
                <a:solidFill>
                  <a:schemeClr val="dk1"/>
                </a:solidFill>
                <a:effectLst/>
                <a:uLnTx/>
                <a:uFillTx/>
                <a:latin typeface="+mn-lt"/>
                <a:ea typeface="+mn-ea"/>
                <a:cs typeface="+mn-cs"/>
              </a:rPr>
              <a:t>ke</a:t>
            </a:r>
            <a:r>
              <a:rPr lang="en-GB" sz="1000" dirty="0"/>
              <a:t>y source of sediment for depositional landforms. Some key examples of depositional landforms are:</a:t>
            </a:r>
          </a:p>
          <a:p>
            <a:pPr marL="0" marR="0" lvl="0" indent="0" algn="l" defTabSz="914400" rtl="0" eaLnBrk="1" fontAlgn="auto" latinLnBrk="0" hangingPunct="1">
              <a:lnSpc>
                <a:spcPct val="90000"/>
              </a:lnSpc>
              <a:spcBef>
                <a:spcPts val="1000"/>
              </a:spcBef>
              <a:spcAft>
                <a:spcPts val="0"/>
              </a:spcAft>
              <a:buClrTx/>
              <a:buSzTx/>
              <a:buFontTx/>
              <a:buChar char="-"/>
              <a:tabLst/>
              <a:defRPr/>
            </a:pPr>
            <a:r>
              <a:rPr kumimoji="0" lang="en-GB" sz="1000" i="0" strike="noStrike" kern="1200" cap="none" spc="0" normalizeH="0" noProof="0" dirty="0">
                <a:ln>
                  <a:noFill/>
                </a:ln>
                <a:solidFill>
                  <a:schemeClr val="dk1"/>
                </a:solidFill>
                <a:effectLst/>
                <a:uLnTx/>
                <a:uFillTx/>
                <a:latin typeface="+mn-lt"/>
                <a:ea typeface="+mn-ea"/>
                <a:cs typeface="+mn-cs"/>
              </a:rPr>
              <a:t>Spit </a:t>
            </a:r>
            <a:r>
              <a:rPr kumimoji="0" lang="en-GB" sz="1000" i="0" strike="noStrike" kern="1200" cap="none" spc="0" normalizeH="0" noProof="0" dirty="0" err="1">
                <a:ln>
                  <a:noFill/>
                </a:ln>
                <a:solidFill>
                  <a:schemeClr val="dk1"/>
                </a:solidFill>
                <a:effectLst/>
                <a:uLnTx/>
                <a:uFillTx/>
                <a:latin typeface="+mn-lt"/>
                <a:ea typeface="+mn-ea"/>
                <a:cs typeface="+mn-cs"/>
              </a:rPr>
              <a:t>e.g</a:t>
            </a:r>
            <a:r>
              <a:rPr kumimoji="0" lang="en-GB" sz="1000" i="0" strike="noStrike" kern="1200" cap="none" spc="0" normalizeH="0" noProof="0" dirty="0">
                <a:ln>
                  <a:noFill/>
                </a:ln>
                <a:solidFill>
                  <a:schemeClr val="dk1"/>
                </a:solidFill>
                <a:effectLst/>
                <a:uLnTx/>
                <a:uFillTx/>
                <a:latin typeface="+mn-lt"/>
                <a:ea typeface="+mn-ea"/>
                <a:cs typeface="+mn-cs"/>
              </a:rPr>
              <a:t> Spurn Head, Holderness Coast</a:t>
            </a:r>
          </a:p>
          <a:p>
            <a:pPr marL="0" marR="0" lvl="0" indent="0" algn="l" defTabSz="914400" rtl="0" eaLnBrk="1" fontAlgn="auto" latinLnBrk="0" hangingPunct="1">
              <a:lnSpc>
                <a:spcPct val="90000"/>
              </a:lnSpc>
              <a:spcBef>
                <a:spcPts val="1000"/>
              </a:spcBef>
              <a:spcAft>
                <a:spcPts val="0"/>
              </a:spcAft>
              <a:buClrTx/>
              <a:buSzTx/>
              <a:buFontTx/>
              <a:buChar char="-"/>
              <a:tabLst/>
              <a:defRPr/>
            </a:pPr>
            <a:r>
              <a:rPr lang="en-GB" sz="1000" dirty="0" err="1"/>
              <a:t>Bayhead</a:t>
            </a:r>
            <a:r>
              <a:rPr lang="en-GB" sz="1000" dirty="0"/>
              <a:t> beach e.g. </a:t>
            </a:r>
            <a:r>
              <a:rPr lang="en-GB" sz="1000" dirty="0" err="1"/>
              <a:t>Lulworth</a:t>
            </a:r>
            <a:r>
              <a:rPr lang="en-GB" sz="1000" dirty="0"/>
              <a:t> Cove, Dorset</a:t>
            </a:r>
          </a:p>
          <a:p>
            <a:pPr marL="0" marR="0" lvl="0" indent="0" algn="l" defTabSz="914400" rtl="0" eaLnBrk="1" fontAlgn="auto" latinLnBrk="0" hangingPunct="1">
              <a:lnSpc>
                <a:spcPct val="90000"/>
              </a:lnSpc>
              <a:spcBef>
                <a:spcPts val="1000"/>
              </a:spcBef>
              <a:spcAft>
                <a:spcPts val="0"/>
              </a:spcAft>
              <a:buClrTx/>
              <a:buSzTx/>
              <a:buFontTx/>
              <a:buChar char="-"/>
              <a:tabLst/>
              <a:defRPr/>
            </a:pPr>
            <a:r>
              <a:rPr kumimoji="0" lang="en-GB" sz="1000" i="0" strike="noStrike" kern="1200" cap="none" spc="0" normalizeH="0" noProof="0" dirty="0" err="1">
                <a:ln>
                  <a:noFill/>
                </a:ln>
                <a:solidFill>
                  <a:schemeClr val="dk1"/>
                </a:solidFill>
                <a:effectLst/>
                <a:uLnTx/>
                <a:uFillTx/>
                <a:latin typeface="+mn-lt"/>
                <a:ea typeface="+mn-ea"/>
                <a:cs typeface="+mn-cs"/>
              </a:rPr>
              <a:t>Tombolo</a:t>
            </a:r>
            <a:r>
              <a:rPr lang="en-GB" sz="1000" dirty="0"/>
              <a:t> </a:t>
            </a:r>
            <a:r>
              <a:rPr lang="en-GB" sz="1000" dirty="0" err="1"/>
              <a:t>e.g</a:t>
            </a:r>
            <a:r>
              <a:rPr lang="en-GB" sz="1000" dirty="0"/>
              <a:t> St </a:t>
            </a:r>
            <a:r>
              <a:rPr lang="en-GB" sz="1000" dirty="0" err="1"/>
              <a:t>Ninians</a:t>
            </a:r>
            <a:r>
              <a:rPr lang="en-GB" sz="1000" dirty="0"/>
              <a:t> </a:t>
            </a:r>
            <a:r>
              <a:rPr lang="en-GB" sz="1000" dirty="0" err="1"/>
              <a:t>tombolo</a:t>
            </a:r>
            <a:r>
              <a:rPr lang="en-GB" sz="1000" dirty="0"/>
              <a:t>, Shetland</a:t>
            </a:r>
            <a:endParaRPr kumimoji="0" lang="en-GB" sz="1000" i="0" strike="noStrike" kern="1200" cap="none" spc="0" normalizeH="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Tx/>
              <a:buChar char="-"/>
              <a:tabLst/>
              <a:defRPr/>
            </a:pPr>
            <a:r>
              <a:rPr lang="en-GB" sz="1000" dirty="0"/>
              <a:t>Barrier beach / bar e.g. </a:t>
            </a:r>
            <a:r>
              <a:rPr lang="en-GB" sz="1000" dirty="0" err="1"/>
              <a:t>Chesil</a:t>
            </a:r>
            <a:r>
              <a:rPr lang="en-GB" sz="1000" dirty="0"/>
              <a:t> Beach, Dorset</a:t>
            </a:r>
          </a:p>
          <a:p>
            <a:pPr marL="0" marR="0" lvl="0" indent="0" algn="l" defTabSz="914400" rtl="0" eaLnBrk="1" fontAlgn="auto" latinLnBrk="0" hangingPunct="1">
              <a:lnSpc>
                <a:spcPct val="90000"/>
              </a:lnSpc>
              <a:spcBef>
                <a:spcPts val="1000"/>
              </a:spcBef>
              <a:spcAft>
                <a:spcPts val="0"/>
              </a:spcAft>
              <a:buClrTx/>
              <a:buSzTx/>
              <a:buFontTx/>
              <a:buChar char="-"/>
              <a:tabLst/>
              <a:defRPr/>
            </a:pPr>
            <a:r>
              <a:rPr kumimoji="0" lang="en-GB" sz="1000" i="0" strike="noStrike" kern="1200" cap="none" spc="0" normalizeH="0" noProof="0" dirty="0">
                <a:ln>
                  <a:noFill/>
                </a:ln>
                <a:solidFill>
                  <a:schemeClr val="dk1"/>
                </a:solidFill>
                <a:effectLst/>
                <a:uLnTx/>
                <a:uFillTx/>
                <a:latin typeface="+mn-lt"/>
                <a:ea typeface="+mn-ea"/>
                <a:cs typeface="+mn-cs"/>
              </a:rPr>
              <a:t>Hooked / </a:t>
            </a:r>
            <a:r>
              <a:rPr kumimoji="0" lang="en-GB" sz="1000" i="0" strike="noStrike" kern="1200" cap="none" spc="0" normalizeH="0" noProof="0" dirty="0" err="1">
                <a:ln>
                  <a:noFill/>
                </a:ln>
                <a:solidFill>
                  <a:schemeClr val="dk1"/>
                </a:solidFill>
                <a:effectLst/>
                <a:uLnTx/>
                <a:uFillTx/>
                <a:latin typeface="+mn-lt"/>
                <a:ea typeface="+mn-ea"/>
                <a:cs typeface="+mn-cs"/>
              </a:rPr>
              <a:t>recurved</a:t>
            </a:r>
            <a:r>
              <a:rPr kumimoji="0" lang="en-GB" sz="1000" i="0" strike="noStrike" kern="1200" cap="none" spc="0" normalizeH="0" noProof="0" dirty="0">
                <a:ln>
                  <a:noFill/>
                </a:ln>
                <a:solidFill>
                  <a:schemeClr val="dk1"/>
                </a:solidFill>
                <a:effectLst/>
                <a:uLnTx/>
                <a:uFillTx/>
                <a:latin typeface="+mn-lt"/>
                <a:ea typeface="+mn-ea"/>
                <a:cs typeface="+mn-cs"/>
              </a:rPr>
              <a:t> beach e.g. Hurst Castle Spit, Hampshire</a:t>
            </a:r>
          </a:p>
          <a:p>
            <a:pPr marL="0" marR="0" lvl="0" indent="0" algn="l" defTabSz="914400" rtl="0" eaLnBrk="1" fontAlgn="auto" latinLnBrk="0" hangingPunct="1">
              <a:lnSpc>
                <a:spcPct val="90000"/>
              </a:lnSpc>
              <a:spcBef>
                <a:spcPts val="1000"/>
              </a:spcBef>
              <a:spcAft>
                <a:spcPts val="0"/>
              </a:spcAft>
              <a:buClrTx/>
              <a:buSzTx/>
              <a:buFontTx/>
              <a:buChar char="-"/>
              <a:tabLst/>
              <a:defRPr/>
            </a:pPr>
            <a:r>
              <a:rPr lang="en-GB" sz="1000" dirty="0"/>
              <a:t>Cuspate foreland </a:t>
            </a:r>
            <a:r>
              <a:rPr lang="en-GB" sz="1000" dirty="0" err="1"/>
              <a:t>e.g</a:t>
            </a:r>
            <a:r>
              <a:rPr lang="en-GB" sz="1000" dirty="0"/>
              <a:t> .Dungeness, Kent</a:t>
            </a:r>
            <a:endParaRPr kumimoji="0" lang="en-GB" sz="1000" i="0" strike="noStrike" kern="1200" cap="none" spc="0" normalizeH="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i="0" strike="noStrike" kern="1200" cap="none" spc="0" normalizeH="0" noProof="0" dirty="0">
              <a:ln>
                <a:noFill/>
              </a:ln>
              <a:solidFill>
                <a:schemeClr val="dk1"/>
              </a:solidFill>
              <a:effectLst/>
              <a:uLnTx/>
              <a:uFillTx/>
              <a:latin typeface="+mn-lt"/>
              <a:ea typeface="+mn-ea"/>
              <a:cs typeface="+mn-cs"/>
            </a:endParaRPr>
          </a:p>
          <a:p>
            <a:pPr lvl="1">
              <a:lnSpc>
                <a:spcPct val="90000"/>
              </a:lnSpc>
              <a:spcBef>
                <a:spcPts val="1000"/>
              </a:spcBef>
              <a:buFontTx/>
              <a:buChar char="-"/>
            </a:pPr>
            <a:endParaRPr kumimoji="0" lang="en-GB" i="0" strike="noStrike" kern="1200" cap="none" spc="0" normalizeH="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4" name="Table 33"/>
          <p:cNvGraphicFramePr>
            <a:graphicFrameLocks noGrp="1"/>
          </p:cNvGraphicFramePr>
          <p:nvPr>
            <p:extLst>
              <p:ext uri="{D42A27DB-BD31-4B8C-83A1-F6EECF244321}">
                <p14:modId xmlns:p14="http://schemas.microsoft.com/office/powerpoint/2010/main" val="1857785635"/>
              </p:ext>
            </p:extLst>
          </p:nvPr>
        </p:nvGraphicFramePr>
        <p:xfrm>
          <a:off x="9627326" y="4160520"/>
          <a:ext cx="2564674" cy="2697480"/>
        </p:xfrm>
        <a:graphic>
          <a:graphicData uri="http://schemas.openxmlformats.org/drawingml/2006/table">
            <a:tbl>
              <a:tblPr firstRow="1" bandRow="1">
                <a:tableStyleId>{5940675A-B579-460E-94D1-54222C63F5DA}</a:tableStyleId>
              </a:tblPr>
              <a:tblGrid>
                <a:gridCol w="685695">
                  <a:extLst>
                    <a:ext uri="{9D8B030D-6E8A-4147-A177-3AD203B41FA5}">
                      <a16:colId xmlns:a16="http://schemas.microsoft.com/office/drawing/2014/main" val="20000"/>
                    </a:ext>
                  </a:extLst>
                </a:gridCol>
                <a:gridCol w="1878979">
                  <a:extLst>
                    <a:ext uri="{9D8B030D-6E8A-4147-A177-3AD203B41FA5}">
                      <a16:colId xmlns:a16="http://schemas.microsoft.com/office/drawing/2014/main" val="20001"/>
                    </a:ext>
                  </a:extLst>
                </a:gridCol>
              </a:tblGrid>
              <a:tr h="2015700">
                <a:tc>
                  <a:txBody>
                    <a:bodyPr/>
                    <a:lstStyle/>
                    <a:p>
                      <a:pPr algn="ctr"/>
                      <a:r>
                        <a:rPr lang="en-GB" sz="900" b="1" dirty="0"/>
                        <a:t>Longshore drift</a:t>
                      </a:r>
                    </a:p>
                  </a:txBody>
                  <a:tcPr/>
                </a:tc>
                <a:tc>
                  <a:txBody>
                    <a:bodyPr/>
                    <a:lstStyle/>
                    <a:p>
                      <a:r>
                        <a:rPr lang="en-GB" sz="900" dirty="0"/>
                        <a:t>The movement</a:t>
                      </a:r>
                      <a:r>
                        <a:rPr lang="en-GB" sz="900" baseline="0" dirty="0"/>
                        <a:t> of sand and pebbles along a coast is called longshore drift.</a:t>
                      </a:r>
                    </a:p>
                    <a:p>
                      <a:pPr marL="171450" indent="-171450">
                        <a:buFontTx/>
                        <a:buChar char="-"/>
                      </a:pPr>
                      <a:r>
                        <a:rPr lang="en-GB" sz="900" baseline="0" dirty="0"/>
                        <a:t>Waves approach the coast at an angle</a:t>
                      </a:r>
                    </a:p>
                    <a:p>
                      <a:pPr marL="171450" indent="-171450">
                        <a:buFontTx/>
                        <a:buChar char="-"/>
                      </a:pPr>
                      <a:r>
                        <a:rPr lang="en-GB" sz="900" baseline="0" dirty="0"/>
                        <a:t>The swash carries the sand and pebbles up the beach at the same angle as the wave approaches</a:t>
                      </a:r>
                    </a:p>
                    <a:p>
                      <a:pPr marL="171450" indent="-171450">
                        <a:buFontTx/>
                        <a:buChar char="-"/>
                      </a:pPr>
                      <a:r>
                        <a:rPr lang="en-GB" sz="900" baseline="0" dirty="0"/>
                        <a:t>The backwash then draws the sediment back down the beach at right angles to the coastline</a:t>
                      </a:r>
                    </a:p>
                    <a:p>
                      <a:pPr marL="171450" indent="-171450">
                        <a:buFontTx/>
                        <a:buChar char="-"/>
                      </a:pPr>
                      <a:r>
                        <a:rPr lang="en-GB" sz="900" baseline="0" dirty="0"/>
                        <a:t>The process is repeated resulting in a ‘zig-zag’ movement of sediment along the coast.</a:t>
                      </a:r>
                    </a:p>
                    <a:p>
                      <a:pPr marL="0" indent="0">
                        <a:buFontTx/>
                        <a:buNone/>
                      </a:pPr>
                      <a:r>
                        <a:rPr lang="en-GB" sz="900" baseline="0" dirty="0"/>
                        <a:t>The direction of longshore drift is generally controlled by the prevailing wind direction.</a:t>
                      </a:r>
                      <a:endParaRPr lang="en-GB" sz="900" dirty="0"/>
                    </a:p>
                  </a:txBody>
                  <a:tcPr/>
                </a:tc>
                <a:extLst>
                  <a:ext uri="{0D108BD9-81ED-4DB2-BD59-A6C34878D82A}">
                    <a16:rowId xmlns:a16="http://schemas.microsoft.com/office/drawing/2014/main" val="10000"/>
                  </a:ext>
                </a:extLst>
              </a:tr>
            </a:tbl>
          </a:graphicData>
        </a:graphic>
      </p:graphicFrame>
      <p:graphicFrame>
        <p:nvGraphicFramePr>
          <p:cNvPr id="35" name="Table 34"/>
          <p:cNvGraphicFramePr>
            <a:graphicFrameLocks noGrp="1"/>
          </p:cNvGraphicFramePr>
          <p:nvPr/>
        </p:nvGraphicFramePr>
        <p:xfrm>
          <a:off x="6172924" y="0"/>
          <a:ext cx="6019075" cy="640080"/>
        </p:xfrm>
        <a:graphic>
          <a:graphicData uri="http://schemas.openxmlformats.org/drawingml/2006/table">
            <a:tbl>
              <a:tblPr firstRow="1" bandRow="1">
                <a:tableStyleId>{5940675A-B579-460E-94D1-54222C63F5DA}</a:tableStyleId>
              </a:tblPr>
              <a:tblGrid>
                <a:gridCol w="1461308">
                  <a:extLst>
                    <a:ext uri="{9D8B030D-6E8A-4147-A177-3AD203B41FA5}">
                      <a16:colId xmlns:a16="http://schemas.microsoft.com/office/drawing/2014/main" val="20000"/>
                    </a:ext>
                  </a:extLst>
                </a:gridCol>
                <a:gridCol w="4557767">
                  <a:extLst>
                    <a:ext uri="{9D8B030D-6E8A-4147-A177-3AD203B41FA5}">
                      <a16:colId xmlns:a16="http://schemas.microsoft.com/office/drawing/2014/main" val="20001"/>
                    </a:ext>
                  </a:extLst>
                </a:gridCol>
              </a:tblGrid>
              <a:tr h="587829">
                <a:tc>
                  <a:txBody>
                    <a:bodyPr/>
                    <a:lstStyle/>
                    <a:p>
                      <a:pPr algn="ctr"/>
                      <a:r>
                        <a:rPr lang="en-GB" sz="900" b="1" dirty="0"/>
                        <a:t>Sediment</a:t>
                      </a:r>
                    </a:p>
                    <a:p>
                      <a:pPr algn="ctr"/>
                      <a:r>
                        <a:rPr lang="en-GB" sz="900" b="1" dirty="0"/>
                        <a:t>Transportation</a:t>
                      </a:r>
                    </a:p>
                  </a:txBody>
                  <a:tcPr/>
                </a:tc>
                <a:tc>
                  <a:txBody>
                    <a:bodyPr/>
                    <a:lstStyle/>
                    <a:p>
                      <a:pPr algn="l"/>
                      <a:r>
                        <a:rPr lang="en-GB" sz="900" dirty="0"/>
                        <a:t>Pebbles, cobbles and boulders</a:t>
                      </a:r>
                      <a:r>
                        <a:rPr lang="en-GB" sz="900" baseline="0" dirty="0"/>
                        <a:t> </a:t>
                      </a:r>
                      <a:r>
                        <a:rPr lang="en-GB" sz="900" dirty="0"/>
                        <a:t>are rolled along the sea bed by the waves and currents (</a:t>
                      </a:r>
                      <a:r>
                        <a:rPr lang="en-GB" sz="900" u="sng" dirty="0"/>
                        <a:t>traction</a:t>
                      </a:r>
                      <a:r>
                        <a:rPr lang="en-GB" sz="900" dirty="0"/>
                        <a:t>),</a:t>
                      </a:r>
                      <a:r>
                        <a:rPr lang="en-GB" sz="900" baseline="0" dirty="0"/>
                        <a:t> sand size particles are bounced  due to the force of water or wind (</a:t>
                      </a:r>
                      <a:r>
                        <a:rPr lang="en-GB" sz="900" u="sng" baseline="0" dirty="0" err="1"/>
                        <a:t>s</a:t>
                      </a:r>
                      <a:r>
                        <a:rPr lang="en-GB" sz="900" u="sng" dirty="0" err="1"/>
                        <a:t>altation</a:t>
                      </a:r>
                      <a:r>
                        <a:rPr lang="en-GB" sz="900" dirty="0"/>
                        <a:t>),</a:t>
                      </a:r>
                      <a:r>
                        <a:rPr lang="en-GB" sz="900" baseline="0" dirty="0"/>
                        <a:t> sand grains are carried  in the water(</a:t>
                      </a:r>
                      <a:r>
                        <a:rPr lang="en-GB" sz="900" u="sng" baseline="0" dirty="0"/>
                        <a:t>s</a:t>
                      </a:r>
                      <a:r>
                        <a:rPr lang="en-GB" sz="900" u="sng" dirty="0"/>
                        <a:t>uspension</a:t>
                      </a:r>
                      <a:r>
                        <a:rPr lang="en-GB" sz="900" dirty="0"/>
                        <a:t>), calcium</a:t>
                      </a:r>
                      <a:r>
                        <a:rPr lang="en-GB" sz="900" baseline="0" dirty="0"/>
                        <a:t> from limestone and chalk rocks dissolves and is carried in solution (</a:t>
                      </a:r>
                      <a:r>
                        <a:rPr lang="en-GB" sz="900" u="sng" baseline="0" dirty="0"/>
                        <a:t>s</a:t>
                      </a:r>
                      <a:r>
                        <a:rPr lang="en-GB" sz="900" u="sng" dirty="0"/>
                        <a:t>olution</a:t>
                      </a:r>
                      <a:r>
                        <a:rPr lang="en-GB" sz="900" dirty="0"/>
                        <a:t>).</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457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2"/>
          <p:cNvSpPr txBox="1">
            <a:spLocks/>
          </p:cNvSpPr>
          <p:nvPr/>
        </p:nvSpPr>
        <p:spPr>
          <a:xfrm>
            <a:off x="0" y="0"/>
            <a:ext cx="3017520" cy="199861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l">
              <a:defRPr/>
            </a:pPr>
            <a:r>
              <a:rPr lang="en-GB" sz="1000" b="1" u="sng" dirty="0"/>
              <a:t>The sediment cell model</a:t>
            </a:r>
            <a:endParaRPr lang="en-GB" sz="1000" dirty="0"/>
          </a:p>
          <a:p>
            <a:pPr lvl="0" algn="l">
              <a:defRPr/>
            </a:pPr>
            <a:r>
              <a:rPr lang="en-GB" sz="1000" dirty="0"/>
              <a:t>Coastlines operate as sediment systems consisting of three interlinking components:</a:t>
            </a:r>
          </a:p>
          <a:p>
            <a:pPr>
              <a:buFont typeface="Arial" pitchFamily="34" charset="0"/>
              <a:buChar char="•"/>
            </a:pPr>
            <a:r>
              <a:rPr lang="en-GB" sz="1000" u="sng" dirty="0"/>
              <a:t> Sources</a:t>
            </a:r>
          </a:p>
          <a:p>
            <a:pPr>
              <a:buFont typeface="Arial" pitchFamily="34" charset="0"/>
              <a:buChar char="•"/>
            </a:pPr>
            <a:r>
              <a:rPr lang="en-GB" sz="1000" u="sng" dirty="0"/>
              <a:t> Transfer zones</a:t>
            </a:r>
          </a:p>
          <a:p>
            <a:pPr>
              <a:buFont typeface="Arial" pitchFamily="34" charset="0"/>
              <a:buChar char="•"/>
            </a:pPr>
            <a:r>
              <a:rPr lang="en-GB" sz="1000" u="sng" dirty="0"/>
              <a:t> Sinks</a:t>
            </a:r>
          </a:p>
          <a:p>
            <a:r>
              <a:rPr lang="en-GB" sz="1000" dirty="0"/>
              <a:t>Sediment cells have inputs, transfers and outputs of sediment. Under a natural state the system operates in a state of dynamic equilibrium. Heavy storms may disrupt the equilibrium but overtime the balance will be returned.</a:t>
            </a:r>
          </a:p>
          <a:p>
            <a:pPr marL="285750" indent="-285750" algn="l"/>
            <a:endParaRPr lang="en-GB" sz="1800" dirty="0">
              <a:sym typeface="Wingdings" panose="05000000000000000000" pitchFamily="2" charset="2"/>
            </a:endParaRPr>
          </a:p>
        </p:txBody>
      </p:sp>
      <p:pic>
        <p:nvPicPr>
          <p:cNvPr id="17" name="Picture 2"/>
          <p:cNvPicPr>
            <a:picLocks noChangeAspect="1" noChangeArrowheads="1"/>
          </p:cNvPicPr>
          <p:nvPr/>
        </p:nvPicPr>
        <p:blipFill>
          <a:blip r:embed="rId2" cstate="print"/>
          <a:srcRect l="13255" t="15311" r="16839" b="13005"/>
          <a:stretch>
            <a:fillRect/>
          </a:stretch>
        </p:blipFill>
        <p:spPr bwMode="auto">
          <a:xfrm>
            <a:off x="-1" y="1988513"/>
            <a:ext cx="3030583" cy="1878093"/>
          </a:xfrm>
          <a:prstGeom prst="rect">
            <a:avLst/>
          </a:prstGeom>
          <a:noFill/>
          <a:ln w="9525">
            <a:noFill/>
            <a:miter lim="800000"/>
            <a:headEnd/>
            <a:tailEnd/>
          </a:ln>
        </p:spPr>
      </p:pic>
      <p:sp>
        <p:nvSpPr>
          <p:cNvPr id="18" name="Subtitle 2"/>
          <p:cNvSpPr txBox="1">
            <a:spLocks/>
          </p:cNvSpPr>
          <p:nvPr/>
        </p:nvSpPr>
        <p:spPr>
          <a:xfrm>
            <a:off x="3039293" y="0"/>
            <a:ext cx="3100249" cy="5917731"/>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lvl="0">
              <a:lnSpc>
                <a:spcPct val="90000"/>
              </a:lnSpc>
              <a:spcBef>
                <a:spcPts val="1000"/>
              </a:spcBef>
            </a:pPr>
            <a:r>
              <a:rPr kumimoji="0" lang="en-GB" sz="900" b="1" i="0" u="sng" strike="noStrike" kern="1200" cap="none" spc="0" normalizeH="0" baseline="0" noProof="0" dirty="0" err="1">
                <a:ln>
                  <a:noFill/>
                </a:ln>
                <a:solidFill>
                  <a:schemeClr val="dk1"/>
                </a:solidFill>
                <a:effectLst/>
                <a:uLnTx/>
                <a:uFillTx/>
                <a:latin typeface="+mn-lt"/>
                <a:ea typeface="+mn-ea"/>
                <a:cs typeface="+mn-cs"/>
              </a:rPr>
              <a:t>Subaerial</a:t>
            </a:r>
            <a:r>
              <a:rPr kumimoji="0" lang="en-GB" sz="900" b="1" i="0" u="sng" strike="noStrike" kern="1200" cap="none" spc="0" normalizeH="0" baseline="0" noProof="0" dirty="0">
                <a:ln>
                  <a:noFill/>
                </a:ln>
                <a:solidFill>
                  <a:schemeClr val="dk1"/>
                </a:solidFill>
                <a:effectLst/>
                <a:uLnTx/>
                <a:uFillTx/>
                <a:latin typeface="+mn-lt"/>
                <a:ea typeface="+mn-ea"/>
                <a:cs typeface="+mn-cs"/>
              </a:rPr>
              <a:t> processes </a:t>
            </a:r>
            <a:r>
              <a:rPr lang="en-GB" sz="900" dirty="0">
                <a:solidFill>
                  <a:schemeClr val="tx1"/>
                </a:solidFill>
              </a:rPr>
              <a:t>processes acting on the Earth’s surface, including weathering and mass movement</a:t>
            </a:r>
            <a:endParaRPr lang="en-GB" sz="900" u="sng"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i="0" strike="noStrike" kern="1200" cap="none" spc="0" normalizeH="0" noProof="0" dirty="0">
              <a:ln>
                <a:noFill/>
              </a:ln>
              <a:solidFill>
                <a:schemeClr val="dk1"/>
              </a:solidFill>
              <a:effectLst/>
              <a:uLnTx/>
              <a:uFillTx/>
              <a:latin typeface="+mn-lt"/>
              <a:ea typeface="+mn-ea"/>
              <a:cs typeface="+mn-cs"/>
            </a:endParaRPr>
          </a:p>
          <a:p>
            <a:pPr lvl="1">
              <a:lnSpc>
                <a:spcPct val="90000"/>
              </a:lnSpc>
              <a:spcBef>
                <a:spcPts val="1000"/>
              </a:spcBef>
              <a:buFontTx/>
              <a:buChar char="-"/>
            </a:pPr>
            <a:endParaRPr kumimoji="0" lang="en-GB" i="0" strike="noStrike" kern="1200" cap="none" spc="0" normalizeH="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19" name="Table 18"/>
          <p:cNvGraphicFramePr>
            <a:graphicFrameLocks noGrp="1"/>
          </p:cNvGraphicFramePr>
          <p:nvPr>
            <p:extLst>
              <p:ext uri="{D42A27DB-BD31-4B8C-83A1-F6EECF244321}">
                <p14:modId xmlns:p14="http://schemas.microsoft.com/office/powerpoint/2010/main" val="1704707522"/>
              </p:ext>
            </p:extLst>
          </p:nvPr>
        </p:nvGraphicFramePr>
        <p:xfrm>
          <a:off x="3090270" y="351559"/>
          <a:ext cx="3023148" cy="5303520"/>
        </p:xfrm>
        <a:graphic>
          <a:graphicData uri="http://schemas.openxmlformats.org/drawingml/2006/table">
            <a:tbl>
              <a:tblPr firstRow="1" bandRow="1">
                <a:tableStyleId>{5940675A-B579-460E-94D1-54222C63F5DA}</a:tableStyleId>
              </a:tblPr>
              <a:tblGrid>
                <a:gridCol w="763273">
                  <a:extLst>
                    <a:ext uri="{9D8B030D-6E8A-4147-A177-3AD203B41FA5}">
                      <a16:colId xmlns:a16="http://schemas.microsoft.com/office/drawing/2014/main" val="20000"/>
                    </a:ext>
                  </a:extLst>
                </a:gridCol>
                <a:gridCol w="2259875">
                  <a:extLst>
                    <a:ext uri="{9D8B030D-6E8A-4147-A177-3AD203B41FA5}">
                      <a16:colId xmlns:a16="http://schemas.microsoft.com/office/drawing/2014/main" val="20001"/>
                    </a:ext>
                  </a:extLst>
                </a:gridCol>
              </a:tblGrid>
              <a:tr h="362839">
                <a:tc gridSpan="2">
                  <a:txBody>
                    <a:bodyPr/>
                    <a:lstStyle/>
                    <a:p>
                      <a:pPr algn="ctr"/>
                      <a:r>
                        <a:rPr lang="en-GB" sz="900" b="1" dirty="0">
                          <a:solidFill>
                            <a:schemeClr val="tx1"/>
                          </a:solidFill>
                        </a:rPr>
                        <a:t>Weathering – The breaking down of rock in situ by chemical, mechanical</a:t>
                      </a:r>
                      <a:r>
                        <a:rPr lang="en-GB" sz="900" b="1" baseline="0" dirty="0">
                          <a:solidFill>
                            <a:schemeClr val="tx1"/>
                          </a:solidFill>
                        </a:rPr>
                        <a:t> and biological agents. It does not involve any movement</a:t>
                      </a:r>
                      <a:endParaRPr lang="en-GB" sz="900" b="1" dirty="0">
                        <a:solidFill>
                          <a:schemeClr val="tx1"/>
                        </a:solidFill>
                      </a:endParaRPr>
                    </a:p>
                  </a:txBody>
                  <a:tcPr>
                    <a:solidFill>
                      <a:schemeClr val="bg1"/>
                    </a:solidFill>
                  </a:tcPr>
                </a:tc>
                <a:tc hMerge="1">
                  <a:txBody>
                    <a:bodyPr/>
                    <a:lstStyle/>
                    <a:p>
                      <a:endParaRPr lang="en-GB"/>
                    </a:p>
                  </a:txBody>
                  <a:tcPr/>
                </a:tc>
                <a:extLst>
                  <a:ext uri="{0D108BD9-81ED-4DB2-BD59-A6C34878D82A}">
                    <a16:rowId xmlns:a16="http://schemas.microsoft.com/office/drawing/2014/main" val="10000"/>
                  </a:ext>
                </a:extLst>
              </a:tr>
              <a:tr h="1339714">
                <a:tc>
                  <a:txBody>
                    <a:bodyPr/>
                    <a:lstStyle/>
                    <a:p>
                      <a:pPr algn="ctr"/>
                      <a:r>
                        <a:rPr lang="en-GB" sz="900" b="1" dirty="0"/>
                        <a:t>Mechanical </a:t>
                      </a:r>
                    </a:p>
                    <a:p>
                      <a:pPr algn="ctr"/>
                      <a:r>
                        <a:rPr lang="en-GB" sz="900" b="1" dirty="0"/>
                        <a:t>(freeze thaw)</a:t>
                      </a:r>
                    </a:p>
                    <a:p>
                      <a:pPr algn="ctr"/>
                      <a:endParaRPr lang="en-GB" sz="900" b="1" dirty="0"/>
                    </a:p>
                    <a:p>
                      <a:pPr algn="ctr"/>
                      <a:r>
                        <a:rPr lang="en-GB" sz="900" b="1" dirty="0"/>
                        <a:t>(Salt</a:t>
                      </a:r>
                      <a:r>
                        <a:rPr lang="en-GB" sz="900" b="1" baseline="0" dirty="0"/>
                        <a:t> crystal growth)</a:t>
                      </a:r>
                      <a:endParaRPr lang="en-GB" sz="900" b="1" dirty="0"/>
                    </a:p>
                  </a:txBody>
                  <a:tcPr/>
                </a:tc>
                <a:tc>
                  <a:txBody>
                    <a:bodyPr/>
                    <a:lstStyle/>
                    <a:p>
                      <a:pPr marL="171450" indent="-171450" algn="l">
                        <a:buFont typeface="Arial" panose="020B0604020202020204" pitchFamily="34" charset="0"/>
                        <a:buChar char="•"/>
                      </a:pPr>
                      <a:r>
                        <a:rPr lang="en-GB" sz="900" dirty="0"/>
                        <a:t>When water freezes,</a:t>
                      </a:r>
                      <a:r>
                        <a:rPr lang="en-GB" sz="900" baseline="0" dirty="0"/>
                        <a:t> it expands by about 10%, causing stresses within cracks and fissures in the rock. When the water melts it drips further into the rock and cracks. After repeated cycles of freezing and thawing, rock can break off.</a:t>
                      </a:r>
                    </a:p>
                    <a:p>
                      <a:pPr marL="171450" indent="-171450" algn="l">
                        <a:buFont typeface="Arial" panose="020B0604020202020204" pitchFamily="34" charset="0"/>
                        <a:buNone/>
                      </a:pPr>
                      <a:r>
                        <a:rPr lang="en-GB" sz="900" baseline="0" dirty="0"/>
                        <a:t> </a:t>
                      </a:r>
                    </a:p>
                    <a:p>
                      <a:pPr marL="171450" indent="-171450" algn="l">
                        <a:buFont typeface="Arial" panose="020B0604020202020204" pitchFamily="34" charset="0"/>
                        <a:buChar char="•"/>
                      </a:pPr>
                      <a:r>
                        <a:rPr lang="en-GB" sz="900" baseline="0" dirty="0"/>
                        <a:t>In warmer climates the same happens with salt crystal growth. Salty seawater gets into the cracks in the rock. As the water dries, crystals of salt form and build up. When they expand they break up the rock.</a:t>
                      </a:r>
                      <a:endParaRPr lang="en-GB" sz="900" dirty="0"/>
                    </a:p>
                  </a:txBody>
                  <a:tcPr/>
                </a:tc>
                <a:extLst>
                  <a:ext uri="{0D108BD9-81ED-4DB2-BD59-A6C34878D82A}">
                    <a16:rowId xmlns:a16="http://schemas.microsoft.com/office/drawing/2014/main" val="10001"/>
                  </a:ext>
                </a:extLst>
              </a:tr>
              <a:tr h="921054">
                <a:tc>
                  <a:txBody>
                    <a:bodyPr/>
                    <a:lstStyle/>
                    <a:p>
                      <a:pPr algn="ctr"/>
                      <a:r>
                        <a:rPr lang="en-GB" sz="900" b="1" dirty="0"/>
                        <a:t>Biological</a:t>
                      </a:r>
                      <a:r>
                        <a:rPr lang="en-GB" sz="900" b="1" baseline="0" dirty="0"/>
                        <a:t> </a:t>
                      </a:r>
                      <a:endParaRPr lang="en-GB" sz="900" b="1" dirty="0"/>
                    </a:p>
                  </a:txBody>
                  <a:tcPr/>
                </a:tc>
                <a:tc>
                  <a:txBody>
                    <a:bodyPr/>
                    <a:lstStyle/>
                    <a:p>
                      <a:pPr algn="l">
                        <a:buFont typeface="Arial" pitchFamily="34" charset="0"/>
                        <a:buChar char="•"/>
                      </a:pPr>
                      <a:r>
                        <a:rPr lang="en-GB" sz="900" dirty="0"/>
                        <a:t>      The roots of plants</a:t>
                      </a:r>
                      <a:r>
                        <a:rPr lang="en-GB" sz="900" baseline="0" dirty="0"/>
                        <a:t> can widen cracks and fissures in cliff rocks. </a:t>
                      </a:r>
                    </a:p>
                    <a:p>
                      <a:pPr algn="l">
                        <a:buFont typeface="Arial" pitchFamily="34" charset="0"/>
                        <a:buChar char="•"/>
                      </a:pPr>
                      <a:endParaRPr lang="en-GB" sz="900" baseline="0" dirty="0"/>
                    </a:p>
                    <a:p>
                      <a:pPr algn="l">
                        <a:buFont typeface="Arial" pitchFamily="34" charset="0"/>
                        <a:buChar char="•"/>
                      </a:pPr>
                      <a:r>
                        <a:rPr lang="en-GB" sz="900" baseline="0" dirty="0"/>
                        <a:t>     Rock boring – There are many species of clams and molluscs that bore into rock and may also secrete chemicals that dissolve the rock</a:t>
                      </a:r>
                      <a:endParaRPr lang="en-GB" sz="900" dirty="0"/>
                    </a:p>
                  </a:txBody>
                  <a:tcPr/>
                </a:tc>
                <a:extLst>
                  <a:ext uri="{0D108BD9-81ED-4DB2-BD59-A6C34878D82A}">
                    <a16:rowId xmlns:a16="http://schemas.microsoft.com/office/drawing/2014/main" val="10002"/>
                  </a:ext>
                </a:extLst>
              </a:tr>
              <a:tr h="1479268">
                <a:tc>
                  <a:txBody>
                    <a:bodyPr/>
                    <a:lstStyle/>
                    <a:p>
                      <a:pPr algn="ctr"/>
                      <a:r>
                        <a:rPr lang="en-GB" sz="900" b="1" dirty="0"/>
                        <a:t>Chemical </a:t>
                      </a:r>
                    </a:p>
                  </a:txBody>
                  <a:tcPr/>
                </a:tc>
                <a:tc>
                  <a:txBody>
                    <a:bodyPr/>
                    <a:lstStyle/>
                    <a:p>
                      <a:pPr algn="l"/>
                      <a:r>
                        <a:rPr lang="en-GB" sz="900" b="1" dirty="0"/>
                        <a:t>Carbonation</a:t>
                      </a:r>
                      <a:r>
                        <a:rPr lang="en-GB" sz="900" dirty="0"/>
                        <a:t> – The dissolution of limestone due to acidic rainfall</a:t>
                      </a:r>
                      <a:r>
                        <a:rPr lang="en-GB" sz="900" baseline="0" dirty="0"/>
                        <a:t> producing calcium </a:t>
                      </a:r>
                      <a:r>
                        <a:rPr lang="en-GB" sz="900" baseline="0" dirty="0" err="1"/>
                        <a:t>biocarbonate</a:t>
                      </a:r>
                      <a:r>
                        <a:rPr lang="en-GB" sz="900" baseline="0" dirty="0"/>
                        <a:t> in solution</a:t>
                      </a:r>
                      <a:endParaRPr lang="en-GB" sz="900" dirty="0"/>
                    </a:p>
                    <a:p>
                      <a:pPr algn="l"/>
                      <a:endParaRPr lang="en-GB" sz="900" dirty="0"/>
                    </a:p>
                    <a:p>
                      <a:pPr algn="l"/>
                      <a:r>
                        <a:rPr lang="en-GB" sz="900" b="1" dirty="0"/>
                        <a:t>Hydrolysis</a:t>
                      </a:r>
                      <a:r>
                        <a:rPr lang="en-GB" sz="900" b="1" baseline="0" dirty="0"/>
                        <a:t> </a:t>
                      </a:r>
                      <a:r>
                        <a:rPr lang="en-GB" sz="900" baseline="0" dirty="0"/>
                        <a:t>– the breakdown of minerals to form new clay minerals, plus minerals in solution, due to the effect of water and dissolved carbon dioxide</a:t>
                      </a:r>
                    </a:p>
                    <a:p>
                      <a:pPr algn="l"/>
                      <a:endParaRPr lang="en-GB" sz="900" baseline="0" dirty="0"/>
                    </a:p>
                    <a:p>
                      <a:pPr algn="l"/>
                      <a:r>
                        <a:rPr lang="en-GB" sz="900" b="1" baseline="0" dirty="0"/>
                        <a:t>Oxidation</a:t>
                      </a:r>
                      <a:r>
                        <a:rPr lang="en-GB" sz="900" baseline="0" dirty="0"/>
                        <a:t> -  The addition of oxygen to minerals, which produces iron oxides and increases volume contributing to mechanical breakdown.</a:t>
                      </a:r>
                      <a:endParaRPr lang="en-GB" sz="900" dirty="0"/>
                    </a:p>
                  </a:txBody>
                  <a:tcPr/>
                </a:tc>
                <a:extLst>
                  <a:ext uri="{0D108BD9-81ED-4DB2-BD59-A6C34878D82A}">
                    <a16:rowId xmlns:a16="http://schemas.microsoft.com/office/drawing/2014/main" val="10003"/>
                  </a:ext>
                </a:extLst>
              </a:tr>
            </a:tbl>
          </a:graphicData>
        </a:graphic>
      </p:graphicFrame>
      <p:sp>
        <p:nvSpPr>
          <p:cNvPr id="20" name="Subtitle 2"/>
          <p:cNvSpPr txBox="1">
            <a:spLocks/>
          </p:cNvSpPr>
          <p:nvPr/>
        </p:nvSpPr>
        <p:spPr>
          <a:xfrm>
            <a:off x="1" y="3892731"/>
            <a:ext cx="3017520" cy="171123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dirty="0"/>
              <a:t>Mass movement</a:t>
            </a:r>
          </a:p>
          <a:p>
            <a:pPr algn="l"/>
            <a:r>
              <a:rPr lang="en-GB" sz="900" dirty="0"/>
              <a:t>Weathering and erosion are important on many coasts. On some coastlines mass movement is the dominant cause of cliff collapse. Mass movement occurs in a number of ways and can be classified by how rapid the movement is and the type of material.</a:t>
            </a:r>
          </a:p>
          <a:p>
            <a:pPr lvl="1" algn="l">
              <a:buFont typeface="Arial" pitchFamily="34" charset="0"/>
              <a:buChar char="•"/>
            </a:pPr>
            <a:r>
              <a:rPr lang="en-GB" sz="900" dirty="0"/>
              <a:t> Fall</a:t>
            </a:r>
          </a:p>
          <a:p>
            <a:pPr lvl="1" algn="l">
              <a:buFont typeface="Arial" pitchFamily="34" charset="0"/>
              <a:buChar char="•"/>
            </a:pPr>
            <a:r>
              <a:rPr lang="en-GB" sz="900" dirty="0"/>
              <a:t> Topple</a:t>
            </a:r>
          </a:p>
          <a:p>
            <a:pPr lvl="1" algn="l">
              <a:buFont typeface="Arial" pitchFamily="34" charset="0"/>
              <a:buChar char="•"/>
            </a:pPr>
            <a:r>
              <a:rPr lang="en-GB" sz="900" dirty="0"/>
              <a:t> Rotational Slide / Slumping</a:t>
            </a:r>
          </a:p>
          <a:p>
            <a:pPr lvl="1" algn="l">
              <a:buFont typeface="Arial" pitchFamily="34" charset="0"/>
              <a:buChar char="•"/>
            </a:pPr>
            <a:r>
              <a:rPr lang="en-GB" sz="900" dirty="0"/>
              <a:t> Flow</a:t>
            </a:r>
          </a:p>
          <a:p>
            <a:pPr algn="l"/>
            <a:endParaRPr lang="en-GB" sz="1600" dirty="0"/>
          </a:p>
        </p:txBody>
      </p:sp>
      <p:pic>
        <p:nvPicPr>
          <p:cNvPr id="32" name="Picture 1"/>
          <p:cNvPicPr>
            <a:picLocks noChangeAspect="1" noChangeArrowheads="1"/>
          </p:cNvPicPr>
          <p:nvPr/>
        </p:nvPicPr>
        <p:blipFill>
          <a:blip r:embed="rId3" cstate="print"/>
          <a:srcRect l="3570" t="49694" r="6785" b="34009"/>
          <a:stretch>
            <a:fillRect/>
          </a:stretch>
        </p:blipFill>
        <p:spPr bwMode="auto">
          <a:xfrm>
            <a:off x="-1" y="5643154"/>
            <a:ext cx="6139543" cy="1214845"/>
          </a:xfrm>
          <a:prstGeom prst="rect">
            <a:avLst/>
          </a:prstGeom>
          <a:noFill/>
          <a:ln w="9525">
            <a:noFill/>
            <a:miter lim="800000"/>
            <a:headEnd/>
            <a:tailEnd/>
          </a:ln>
        </p:spPr>
      </p:pic>
      <p:sp>
        <p:nvSpPr>
          <p:cNvPr id="36" name="Subtitle 2"/>
          <p:cNvSpPr txBox="1">
            <a:spLocks/>
          </p:cNvSpPr>
          <p:nvPr/>
        </p:nvSpPr>
        <p:spPr>
          <a:xfrm>
            <a:off x="6165666" y="0"/>
            <a:ext cx="2913019" cy="321346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Sea level change</a:t>
            </a:r>
          </a:p>
          <a:p>
            <a:pPr algn="l"/>
            <a:r>
              <a:rPr lang="en-GB" sz="900" dirty="0"/>
              <a:t>This is complex because both land (</a:t>
            </a:r>
            <a:r>
              <a:rPr lang="en-GB" sz="900" dirty="0" err="1"/>
              <a:t>isostatic</a:t>
            </a:r>
            <a:r>
              <a:rPr lang="en-GB" sz="900" dirty="0"/>
              <a:t>) level and water level  (</a:t>
            </a:r>
            <a:r>
              <a:rPr lang="en-GB" sz="900" dirty="0" err="1"/>
              <a:t>eustatic</a:t>
            </a:r>
            <a:r>
              <a:rPr lang="en-GB" sz="900" dirty="0"/>
              <a:t>) can change over time. </a:t>
            </a:r>
          </a:p>
          <a:p>
            <a:pPr lvl="1" algn="l">
              <a:buFont typeface="Arial" pitchFamily="34" charset="0"/>
              <a:buChar char="•"/>
            </a:pPr>
            <a:r>
              <a:rPr lang="en-GB" sz="900" dirty="0"/>
              <a:t> A rise of fall in water level causes </a:t>
            </a:r>
            <a:r>
              <a:rPr lang="en-GB" sz="900" dirty="0" err="1"/>
              <a:t>eustatic</a:t>
            </a:r>
            <a:r>
              <a:rPr lang="en-GB" sz="900" dirty="0"/>
              <a:t> change which is a global change in the volume of sea water in the world’s seas and oceans</a:t>
            </a:r>
          </a:p>
          <a:p>
            <a:pPr lvl="1" algn="l">
              <a:buFont typeface="Arial" pitchFamily="34" charset="0"/>
              <a:buChar char="•"/>
            </a:pPr>
            <a:r>
              <a:rPr lang="en-GB" sz="900" dirty="0"/>
              <a:t> </a:t>
            </a:r>
            <a:r>
              <a:rPr lang="en-GB" sz="900" dirty="0" err="1"/>
              <a:t>Isostatic</a:t>
            </a:r>
            <a:r>
              <a:rPr lang="en-GB" sz="900" dirty="0"/>
              <a:t> change is a local rise of fall in land level</a:t>
            </a:r>
          </a:p>
          <a:p>
            <a:pPr algn="l"/>
            <a:r>
              <a:rPr lang="en-GB" sz="900" dirty="0"/>
              <a:t>UK example: The UK has felt the impact of continuing sea level change since the end of the last ice age (12,000 years ago).</a:t>
            </a:r>
          </a:p>
          <a:p>
            <a:pPr algn="l">
              <a:buFont typeface="Arial" pitchFamily="34" charset="0"/>
              <a:buChar char="•"/>
            </a:pPr>
            <a:r>
              <a:rPr lang="en-GB" sz="900" dirty="0"/>
              <a:t> Scotland is still rebounding upward in some places by 1.5mm per year due to post glacial adjustment</a:t>
            </a:r>
          </a:p>
          <a:p>
            <a:pPr algn="l">
              <a:buFont typeface="Arial" pitchFamily="34" charset="0"/>
              <a:buChar char="•"/>
            </a:pPr>
            <a:r>
              <a:rPr lang="en-GB" sz="900" dirty="0"/>
              <a:t> England and Wales are subsiding up to 1mm/year</a:t>
            </a:r>
          </a:p>
          <a:p>
            <a:pPr algn="l">
              <a:buFont typeface="Arial" pitchFamily="34" charset="0"/>
              <a:buChar char="•"/>
            </a:pPr>
            <a:r>
              <a:rPr lang="en-GB" sz="900" dirty="0"/>
              <a:t> The UK is pivoting – the south is sinking and the north is rising</a:t>
            </a:r>
          </a:p>
          <a:p>
            <a:pPr algn="l">
              <a:buFont typeface="Arial" pitchFamily="34" charset="0"/>
              <a:buChar char="•"/>
            </a:pPr>
            <a:r>
              <a:rPr lang="en-GB" sz="900" dirty="0"/>
              <a:t> sea level rise </a:t>
            </a:r>
            <a:r>
              <a:rPr lang="en-GB" sz="900" dirty="0" err="1"/>
              <a:t>cuased</a:t>
            </a:r>
            <a:r>
              <a:rPr lang="en-GB" sz="900" dirty="0"/>
              <a:t> by global warming compounds the effect in the south but reduces it in the north</a:t>
            </a:r>
          </a:p>
        </p:txBody>
      </p:sp>
      <p:sp>
        <p:nvSpPr>
          <p:cNvPr id="37" name="Subtitle 2"/>
          <p:cNvSpPr txBox="1">
            <a:spLocks/>
          </p:cNvSpPr>
          <p:nvPr/>
        </p:nvSpPr>
        <p:spPr>
          <a:xfrm>
            <a:off x="6161313" y="3250791"/>
            <a:ext cx="2904309" cy="134733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Emergent coastlines </a:t>
            </a:r>
            <a:r>
              <a:rPr lang="en-GB" sz="900" b="1" u="sng" dirty="0" err="1"/>
              <a:t>e.g</a:t>
            </a:r>
            <a:r>
              <a:rPr lang="en-GB" sz="900" b="1" u="sng" dirty="0"/>
              <a:t> Fife, Scotland</a:t>
            </a:r>
          </a:p>
          <a:p>
            <a:pPr algn="l"/>
            <a:r>
              <a:rPr lang="en-GB" sz="900" dirty="0"/>
              <a:t>During and after the last ice age, </a:t>
            </a:r>
            <a:r>
              <a:rPr lang="en-GB" sz="900" dirty="0" err="1"/>
              <a:t>isostatic</a:t>
            </a:r>
            <a:r>
              <a:rPr lang="en-GB" sz="900" dirty="0"/>
              <a:t> and </a:t>
            </a:r>
            <a:r>
              <a:rPr lang="en-GB" sz="900" dirty="0" err="1"/>
              <a:t>eustatic</a:t>
            </a:r>
            <a:r>
              <a:rPr lang="en-GB" sz="900" dirty="0"/>
              <a:t> changes were large. In North America and northern Europe up to 300m adjustments.</a:t>
            </a:r>
          </a:p>
          <a:p>
            <a:pPr lvl="1" algn="l">
              <a:buFont typeface="Arial" pitchFamily="34" charset="0"/>
              <a:buChar char="•"/>
            </a:pPr>
            <a:r>
              <a:rPr lang="en-GB" sz="900" dirty="0"/>
              <a:t>Post glacial sea level rise was rapid, submerging coastlines</a:t>
            </a:r>
          </a:p>
          <a:p>
            <a:pPr lvl="1" algn="l">
              <a:buFont typeface="Arial" pitchFamily="34" charset="0"/>
              <a:buChar char="•"/>
            </a:pPr>
            <a:r>
              <a:rPr lang="en-GB" sz="900" dirty="0" err="1"/>
              <a:t>Isotatic</a:t>
            </a:r>
            <a:r>
              <a:rPr lang="en-GB" sz="900" dirty="0"/>
              <a:t> adjustment was slow with land gradually rising from the sea.</a:t>
            </a:r>
          </a:p>
          <a:p>
            <a:pPr algn="l"/>
            <a:r>
              <a:rPr lang="en-GB" sz="900" dirty="0"/>
              <a:t>This produced distinctive landforms on emergent coastlines</a:t>
            </a:r>
          </a:p>
          <a:p>
            <a:pPr algn="l"/>
            <a:endParaRPr lang="en-GB" sz="1800" dirty="0"/>
          </a:p>
          <a:p>
            <a:pPr marL="285750" indent="-285750" algn="l"/>
            <a:endParaRPr lang="en-GB" sz="1800" dirty="0"/>
          </a:p>
        </p:txBody>
      </p:sp>
      <p:sp>
        <p:nvSpPr>
          <p:cNvPr id="38" name="Subtitle 2"/>
          <p:cNvSpPr txBox="1">
            <a:spLocks/>
          </p:cNvSpPr>
          <p:nvPr/>
        </p:nvSpPr>
        <p:spPr>
          <a:xfrm>
            <a:off x="6174376" y="4657225"/>
            <a:ext cx="2917373" cy="220077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err="1"/>
              <a:t>Submergent</a:t>
            </a:r>
            <a:r>
              <a:rPr lang="en-GB" sz="900" b="1" u="sng" dirty="0"/>
              <a:t> coastlines e.g. Dalmatian Coast</a:t>
            </a:r>
          </a:p>
          <a:p>
            <a:pPr algn="l"/>
            <a:r>
              <a:rPr lang="en-GB" sz="900" dirty="0"/>
              <a:t>Coastlines that were never affected by glacial ice do not experience post glacial adjustment. Instead they were submerged when post-glacial sea level rose. Often found in southern England and the east coast of America. </a:t>
            </a:r>
          </a:p>
          <a:p>
            <a:pPr algn="l"/>
            <a:r>
              <a:rPr lang="en-GB" sz="900" dirty="0"/>
              <a:t>Common landforms :</a:t>
            </a:r>
          </a:p>
          <a:p>
            <a:pPr lvl="1" algn="l">
              <a:buFont typeface="Arial" pitchFamily="34" charset="0"/>
              <a:buChar char="•"/>
            </a:pPr>
            <a:r>
              <a:rPr lang="en-GB" sz="900" dirty="0" err="1"/>
              <a:t>Rias</a:t>
            </a:r>
            <a:r>
              <a:rPr lang="en-GB" sz="900" dirty="0"/>
              <a:t> – drowned river valleys in </a:t>
            </a:r>
            <a:r>
              <a:rPr lang="en-GB" sz="900" dirty="0" err="1"/>
              <a:t>unglaciated</a:t>
            </a:r>
            <a:r>
              <a:rPr lang="en-GB" sz="900" dirty="0"/>
              <a:t> areas. </a:t>
            </a:r>
            <a:r>
              <a:rPr lang="en-GB" sz="900" dirty="0" err="1"/>
              <a:t>E.g</a:t>
            </a:r>
            <a:r>
              <a:rPr lang="en-GB" sz="900" dirty="0"/>
              <a:t> Kingsbury Estuary in </a:t>
            </a:r>
            <a:r>
              <a:rPr lang="en-GB" sz="900" dirty="0" err="1"/>
              <a:t>Salcombe</a:t>
            </a:r>
            <a:r>
              <a:rPr lang="en-GB" sz="900" dirty="0"/>
              <a:t> Devon</a:t>
            </a:r>
          </a:p>
          <a:p>
            <a:pPr lvl="1" algn="l">
              <a:buFont typeface="Arial" pitchFamily="34" charset="0"/>
              <a:buChar char="•"/>
            </a:pPr>
            <a:r>
              <a:rPr lang="en-GB" sz="900" dirty="0"/>
              <a:t>Fjords – drowned U-shaped glacial valleys that are deep. Common in Norway and Canada</a:t>
            </a:r>
          </a:p>
          <a:p>
            <a:pPr lvl="1" algn="l">
              <a:buFont typeface="Arial" pitchFamily="34" charset="0"/>
              <a:buChar char="•"/>
            </a:pPr>
            <a:r>
              <a:rPr lang="en-GB" sz="900" dirty="0"/>
              <a:t>Barrier islands – offshore sediment bars, usually sand dune covered but not attached to the coast. Common  in the east coast USA</a:t>
            </a:r>
          </a:p>
          <a:p>
            <a:pPr marL="285750" indent="-285750" algn="l"/>
            <a:endParaRPr lang="en-GB" sz="1800" dirty="0"/>
          </a:p>
        </p:txBody>
      </p:sp>
      <p:sp>
        <p:nvSpPr>
          <p:cNvPr id="39" name="Subtitle 2"/>
          <p:cNvSpPr txBox="1">
            <a:spLocks/>
          </p:cNvSpPr>
          <p:nvPr/>
        </p:nvSpPr>
        <p:spPr>
          <a:xfrm>
            <a:off x="9130937" y="1"/>
            <a:ext cx="3061063" cy="3331028"/>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Contemporary Sea Level chance:</a:t>
            </a:r>
          </a:p>
          <a:p>
            <a:pPr algn="l">
              <a:buFontTx/>
              <a:buChar char="-"/>
            </a:pPr>
            <a:r>
              <a:rPr lang="en-GB" sz="900" dirty="0"/>
              <a:t>Between 1800-1870 sea level was stable</a:t>
            </a:r>
          </a:p>
          <a:p>
            <a:pPr algn="l">
              <a:buFontTx/>
              <a:buChar char="-"/>
            </a:pPr>
            <a:r>
              <a:rPr lang="en-GB" sz="900" dirty="0"/>
              <a:t>- Sea Level rose slowly between 1870-1940 but </a:t>
            </a:r>
            <a:r>
              <a:rPr lang="en-GB" sz="900" dirty="0" err="1"/>
              <a:t>accellerated</a:t>
            </a:r>
            <a:r>
              <a:rPr lang="en-GB" sz="900" dirty="0"/>
              <a:t> after that</a:t>
            </a:r>
          </a:p>
          <a:p>
            <a:pPr algn="l">
              <a:buFontTx/>
              <a:buChar char="-"/>
            </a:pPr>
            <a:r>
              <a:rPr lang="en-GB" sz="900" dirty="0"/>
              <a:t> Since 1980 sea level has been faster still</a:t>
            </a:r>
          </a:p>
          <a:p>
            <a:pPr algn="l">
              <a:buFontTx/>
              <a:buChar char="-"/>
            </a:pPr>
            <a:r>
              <a:rPr lang="en-GB" sz="900" dirty="0"/>
              <a:t>  Future projections by the Intergovernmental Panel on Climate Change (IPCC) project a rise in range from 28cm to 98cm. Some even predict over 100cm by 2100.</a:t>
            </a:r>
          </a:p>
          <a:p>
            <a:pPr algn="l"/>
            <a:r>
              <a:rPr lang="en-GB" sz="900" b="1" dirty="0"/>
              <a:t>Sea level rise is difficult to predict:</a:t>
            </a:r>
          </a:p>
          <a:p>
            <a:pPr algn="l">
              <a:buFont typeface="Arial" pitchFamily="34" charset="0"/>
              <a:buChar char="•"/>
            </a:pPr>
            <a:r>
              <a:rPr lang="en-GB" sz="900" dirty="0"/>
              <a:t>Unclear the impact of extent of thermal expansion due to global warming</a:t>
            </a:r>
          </a:p>
          <a:p>
            <a:pPr algn="l">
              <a:buFont typeface="Arial" pitchFamily="34" charset="0"/>
              <a:buChar char="•"/>
            </a:pPr>
            <a:r>
              <a:rPr lang="en-GB" sz="900" dirty="0"/>
              <a:t>Melting of mountain glaciers in the Alps etc increasing ocean water volume</a:t>
            </a:r>
          </a:p>
          <a:p>
            <a:pPr algn="l">
              <a:buFont typeface="Arial" pitchFamily="34" charset="0"/>
              <a:buChar char="•"/>
            </a:pPr>
            <a:r>
              <a:rPr lang="en-GB" sz="900" dirty="0"/>
              <a:t>Melting of major ice sheets (Greenland, Antarctica)</a:t>
            </a:r>
          </a:p>
          <a:p>
            <a:pPr algn="l"/>
            <a:r>
              <a:rPr lang="en-GB" sz="900" b="1" dirty="0"/>
              <a:t>Tectonic threat:</a:t>
            </a:r>
          </a:p>
          <a:p>
            <a:pPr algn="l"/>
            <a:r>
              <a:rPr lang="en-GB" sz="900" dirty="0"/>
              <a:t>Major earthquakes can force land up or down, sometimes as much as 2cm. This can change sea level locally.</a:t>
            </a:r>
          </a:p>
          <a:p>
            <a:pPr algn="l"/>
            <a:endParaRPr lang="en-GB" sz="1600" dirty="0"/>
          </a:p>
          <a:p>
            <a:pPr algn="l"/>
            <a:endParaRPr lang="en-GB" sz="1600" dirty="0"/>
          </a:p>
          <a:p>
            <a:pPr algn="l"/>
            <a:endParaRPr lang="en-GB" sz="1800" b="1" u="sng" dirty="0"/>
          </a:p>
          <a:p>
            <a:pPr lvl="1" algn="l"/>
            <a:endParaRPr lang="en-GB" sz="1400" dirty="0"/>
          </a:p>
          <a:p>
            <a:pPr algn="l"/>
            <a:endParaRPr lang="en-GB" sz="1800" dirty="0"/>
          </a:p>
          <a:p>
            <a:pPr marL="285750" indent="-285750" algn="l"/>
            <a:endParaRPr lang="en-GB" sz="1800" dirty="0"/>
          </a:p>
        </p:txBody>
      </p:sp>
      <p:sp>
        <p:nvSpPr>
          <p:cNvPr id="40" name="Subtitle 2"/>
          <p:cNvSpPr txBox="1">
            <a:spLocks/>
          </p:cNvSpPr>
          <p:nvPr/>
        </p:nvSpPr>
        <p:spPr>
          <a:xfrm>
            <a:off x="9144000" y="3474720"/>
            <a:ext cx="3048000" cy="338328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3200" b="1" u="sng" dirty="0"/>
              <a:t>Rapid coastal retreat</a:t>
            </a:r>
          </a:p>
          <a:p>
            <a:pPr algn="l"/>
            <a:r>
              <a:rPr lang="en-GB" sz="3200" dirty="0"/>
              <a:t>Rapidly eroding coastlines have the following physical features:</a:t>
            </a:r>
          </a:p>
          <a:p>
            <a:pPr algn="l">
              <a:buFont typeface="Arial" pitchFamily="34" charset="0"/>
              <a:buChar char="•"/>
            </a:pPr>
            <a:r>
              <a:rPr lang="en-GB" sz="3200" dirty="0"/>
              <a:t>Long wave fetch, large destructive waves</a:t>
            </a:r>
          </a:p>
          <a:p>
            <a:pPr algn="l">
              <a:buFont typeface="Arial" pitchFamily="34" charset="0"/>
              <a:buChar char="•"/>
            </a:pPr>
            <a:r>
              <a:rPr lang="en-GB" sz="3200" dirty="0"/>
              <a:t>Soft geology</a:t>
            </a:r>
          </a:p>
          <a:p>
            <a:pPr algn="l">
              <a:buFont typeface="Arial" pitchFamily="34" charset="0"/>
              <a:buChar char="•"/>
            </a:pPr>
            <a:r>
              <a:rPr lang="en-GB" sz="3200" dirty="0"/>
              <a:t>Cliffs with structural weaknesses such as seaward rock dip and faults</a:t>
            </a:r>
          </a:p>
          <a:p>
            <a:pPr algn="l">
              <a:buFont typeface="Arial" pitchFamily="34" charset="0"/>
              <a:buChar char="•"/>
            </a:pPr>
            <a:r>
              <a:rPr lang="en-GB" sz="3200" dirty="0"/>
              <a:t>Cliffs which are vulnerable to mass movement and weathering </a:t>
            </a:r>
          </a:p>
          <a:p>
            <a:pPr algn="l">
              <a:buFont typeface="Arial" pitchFamily="34" charset="0"/>
              <a:buChar char="•"/>
            </a:pPr>
            <a:r>
              <a:rPr lang="en-GB" sz="3200" dirty="0"/>
              <a:t>Strong </a:t>
            </a:r>
            <a:r>
              <a:rPr lang="en-GB" sz="3200" dirty="0" err="1"/>
              <a:t>longshore</a:t>
            </a:r>
            <a:r>
              <a:rPr lang="en-GB" sz="3200" dirty="0"/>
              <a:t> drift</a:t>
            </a:r>
            <a:endParaRPr lang="en-GB" sz="3200" b="1" i="1" u="sng" dirty="0">
              <a:solidFill>
                <a:srgbClr val="FF0000"/>
              </a:solidFill>
            </a:endParaRPr>
          </a:p>
          <a:p>
            <a:pPr algn="l"/>
            <a:r>
              <a:rPr lang="en-GB" sz="3200" b="1" i="1" u="sng" dirty="0">
                <a:solidFill>
                  <a:srgbClr val="FF0000"/>
                </a:solidFill>
              </a:rPr>
              <a:t>Human action can make rapid coastal erosion worse </a:t>
            </a:r>
            <a:r>
              <a:rPr lang="en-GB" sz="3200" dirty="0"/>
              <a:t>by interfering with the sediment cell through things like building dams which starve the sediment cell along the coasts.</a:t>
            </a:r>
          </a:p>
          <a:p>
            <a:pPr algn="l"/>
            <a:r>
              <a:rPr lang="en-GB" sz="3200" b="1" dirty="0"/>
              <a:t>Case study dam: Aswan Dam, River Nile – </a:t>
            </a:r>
          </a:p>
          <a:p>
            <a:pPr algn="l"/>
            <a:r>
              <a:rPr lang="en-GB" sz="3200" dirty="0"/>
              <a:t>The dam reduced sediment volume by 130million tonnes to about 15 million tonnes per year. Erosion rates jumped from 20-25m per year to over 200m per year starving the delta of sediment.</a:t>
            </a:r>
          </a:p>
          <a:p>
            <a:pPr algn="l"/>
            <a:r>
              <a:rPr lang="en-GB" sz="3200" b="1" dirty="0"/>
              <a:t>Case study </a:t>
            </a:r>
            <a:r>
              <a:rPr lang="en-GB" sz="3200" b="1" dirty="0" err="1"/>
              <a:t>Akosombo</a:t>
            </a:r>
            <a:r>
              <a:rPr lang="en-GB" sz="3200" b="1" dirty="0"/>
              <a:t> Dam, Ghana – </a:t>
            </a:r>
          </a:p>
          <a:p>
            <a:pPr algn="l"/>
            <a:r>
              <a:rPr lang="en-GB" sz="3200" dirty="0"/>
              <a:t>Reduced the flow down the river Volta by 70 million cubic meters having major impacts on </a:t>
            </a:r>
            <a:r>
              <a:rPr lang="en-GB" sz="3200" dirty="0" err="1"/>
              <a:t>longshire</a:t>
            </a:r>
            <a:r>
              <a:rPr lang="en-GB" sz="3200" dirty="0"/>
              <a:t> drift and coastal erosion in Ghana and neighbouring countries.</a:t>
            </a:r>
          </a:p>
          <a:p>
            <a:pPr algn="l"/>
            <a:endParaRPr lang="en-GB" sz="1700" dirty="0"/>
          </a:p>
          <a:p>
            <a:pPr algn="l"/>
            <a:endParaRPr lang="en-GB" sz="1600" dirty="0"/>
          </a:p>
          <a:p>
            <a:pPr algn="l"/>
            <a:endParaRPr lang="en-GB" sz="1600" dirty="0"/>
          </a:p>
          <a:p>
            <a:pPr algn="l"/>
            <a:endParaRPr lang="en-GB" sz="1600" dirty="0"/>
          </a:p>
          <a:p>
            <a:pPr algn="l"/>
            <a:endParaRPr lang="en-GB" sz="1800" b="1" u="sng" dirty="0"/>
          </a:p>
          <a:p>
            <a:pPr algn="l"/>
            <a:endParaRPr lang="en-GB" sz="1800" dirty="0"/>
          </a:p>
          <a:p>
            <a:pPr marL="285750" indent="-285750" algn="l"/>
            <a:endParaRPr lang="en-GB" sz="1800" dirty="0"/>
          </a:p>
        </p:txBody>
      </p:sp>
      <p:sp>
        <p:nvSpPr>
          <p:cNvPr id="41" name="Rectangle 40"/>
          <p:cNvSpPr/>
          <p:nvPr/>
        </p:nvSpPr>
        <p:spPr>
          <a:xfrm>
            <a:off x="9183189" y="5042262"/>
            <a:ext cx="3008811" cy="3156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4572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2"/>
          <p:cNvSpPr txBox="1">
            <a:spLocks/>
          </p:cNvSpPr>
          <p:nvPr/>
        </p:nvSpPr>
        <p:spPr>
          <a:xfrm>
            <a:off x="0" y="0"/>
            <a:ext cx="2926080" cy="286076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100" b="1" u="sng" dirty="0"/>
              <a:t>Holderness Coast</a:t>
            </a:r>
          </a:p>
          <a:p>
            <a:pPr algn="l"/>
            <a:r>
              <a:rPr lang="en-GB" sz="1100" dirty="0"/>
              <a:t>Erosion rates along the Holderness coast vary from 0-6m per year due to:</a:t>
            </a:r>
          </a:p>
          <a:p>
            <a:pPr algn="l">
              <a:buFont typeface="Arial" pitchFamily="34" charset="0"/>
              <a:buChar char="•"/>
            </a:pPr>
            <a:r>
              <a:rPr lang="en-GB" sz="1100" dirty="0"/>
              <a:t>  Coastal defences at </a:t>
            </a:r>
            <a:r>
              <a:rPr lang="en-GB" sz="1100" dirty="0" err="1"/>
              <a:t>Hornsea</a:t>
            </a:r>
            <a:r>
              <a:rPr lang="en-GB" sz="1100" dirty="0"/>
              <a:t>, </a:t>
            </a:r>
            <a:r>
              <a:rPr lang="en-GB" sz="1100" dirty="0" err="1"/>
              <a:t>Mappleton</a:t>
            </a:r>
            <a:r>
              <a:rPr lang="en-GB" sz="1100" dirty="0"/>
              <a:t> stopping erosion</a:t>
            </a:r>
          </a:p>
          <a:p>
            <a:pPr algn="l">
              <a:buFont typeface="Arial" pitchFamily="34" charset="0"/>
              <a:buChar char="•"/>
            </a:pPr>
            <a:r>
              <a:rPr lang="en-GB" sz="1100" dirty="0"/>
              <a:t> Soft geology e.g. Unconsolidated sediments</a:t>
            </a:r>
          </a:p>
          <a:p>
            <a:pPr algn="l">
              <a:buFont typeface="Arial" pitchFamily="34" charset="0"/>
              <a:buChar char="•"/>
            </a:pPr>
            <a:r>
              <a:rPr lang="en-GB" sz="1100" dirty="0"/>
              <a:t> cliffs vulnerable to mass movement and with many weaknesses (</a:t>
            </a:r>
            <a:r>
              <a:rPr lang="en-GB" sz="1100" dirty="0" err="1"/>
              <a:t>e.g</a:t>
            </a:r>
            <a:r>
              <a:rPr lang="en-GB" sz="1100" dirty="0"/>
              <a:t> seaward </a:t>
            </a:r>
            <a:r>
              <a:rPr lang="en-GB" sz="1100" dirty="0" err="1"/>
              <a:t>dipfaults</a:t>
            </a:r>
            <a:r>
              <a:rPr lang="en-GB" sz="1100" dirty="0"/>
              <a:t>)</a:t>
            </a:r>
          </a:p>
          <a:p>
            <a:pPr algn="l">
              <a:buFont typeface="Arial" pitchFamily="34" charset="0"/>
              <a:buChar char="•"/>
            </a:pPr>
            <a:r>
              <a:rPr lang="en-GB" sz="1100" dirty="0"/>
              <a:t> Sediment starved further down the coast</a:t>
            </a:r>
          </a:p>
          <a:p>
            <a:pPr algn="l">
              <a:buFont typeface="Arial" pitchFamily="34" charset="0"/>
              <a:buChar char="•"/>
            </a:pPr>
            <a:r>
              <a:rPr lang="en-GB" sz="1100" dirty="0"/>
              <a:t>  During winter 2-6m erosion is common due to storms and spring tides</a:t>
            </a:r>
          </a:p>
          <a:p>
            <a:pPr algn="l">
              <a:buFont typeface="Arial" pitchFamily="34" charset="0"/>
              <a:buChar char="•"/>
            </a:pPr>
            <a:r>
              <a:rPr lang="en-GB" sz="1100" dirty="0"/>
              <a:t> Long wave fetch from Norwegian coast 1500km</a:t>
            </a:r>
          </a:p>
          <a:p>
            <a:pPr algn="l">
              <a:buFont typeface="Arial" pitchFamily="34" charset="0"/>
              <a:buChar char="•"/>
            </a:pPr>
            <a:r>
              <a:rPr lang="en-GB" sz="1100" dirty="0"/>
              <a:t> Removing sediment from the sediment cell e.g.</a:t>
            </a:r>
          </a:p>
          <a:p>
            <a:pPr lvl="1" algn="l">
              <a:buFont typeface="Arial" pitchFamily="34" charset="0"/>
              <a:buChar char="•"/>
            </a:pPr>
            <a:r>
              <a:rPr lang="en-GB" sz="1100" dirty="0"/>
              <a:t>Dredging to provide construction material for the naval dockyard in </a:t>
            </a:r>
            <a:r>
              <a:rPr lang="en-GB" sz="1100" dirty="0" err="1"/>
              <a:t>Hallsands</a:t>
            </a:r>
            <a:r>
              <a:rPr lang="en-GB" sz="1100" dirty="0"/>
              <a:t>, Devon removed 1500 tonnes of sediment</a:t>
            </a:r>
          </a:p>
          <a:p>
            <a:pPr marL="285750" indent="-285750" algn="l"/>
            <a:endParaRPr lang="en-GB" sz="1800" dirty="0">
              <a:sym typeface="Wingdings" panose="05000000000000000000" pitchFamily="2" charset="2"/>
            </a:endParaRPr>
          </a:p>
        </p:txBody>
      </p:sp>
      <p:sp>
        <p:nvSpPr>
          <p:cNvPr id="15" name="Subtitle 2"/>
          <p:cNvSpPr txBox="1">
            <a:spLocks/>
          </p:cNvSpPr>
          <p:nvPr/>
        </p:nvSpPr>
        <p:spPr>
          <a:xfrm>
            <a:off x="0" y="2895418"/>
            <a:ext cx="2926081" cy="154595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000" b="1" u="sng" dirty="0" err="1"/>
              <a:t>Ords</a:t>
            </a:r>
            <a:r>
              <a:rPr lang="en-GB" sz="1000" b="1" u="sng" dirty="0"/>
              <a:t> – </a:t>
            </a:r>
            <a:r>
              <a:rPr lang="en-GB" sz="1000" dirty="0"/>
              <a:t>Deep beach hollows parallel to the cliff that concentrate erosion in particular locations by allowing waves to attack the cliff with little dissipation.</a:t>
            </a:r>
          </a:p>
          <a:p>
            <a:pPr algn="l"/>
            <a:r>
              <a:rPr lang="en-GB" sz="1000" dirty="0" err="1"/>
              <a:t>Ords</a:t>
            </a:r>
            <a:r>
              <a:rPr lang="en-GB" sz="1000" dirty="0"/>
              <a:t> migrate </a:t>
            </a:r>
            <a:r>
              <a:rPr lang="en-GB" sz="1000" dirty="0" err="1"/>
              <a:t>downdrift</a:t>
            </a:r>
            <a:r>
              <a:rPr lang="en-GB" sz="1000" dirty="0"/>
              <a:t> by around 500m per year so erosion rates change.</a:t>
            </a:r>
          </a:p>
          <a:p>
            <a:pPr algn="l"/>
            <a:r>
              <a:rPr lang="en-GB" sz="1000" dirty="0" err="1"/>
              <a:t>Ord</a:t>
            </a:r>
            <a:r>
              <a:rPr lang="en-GB" sz="1000" dirty="0"/>
              <a:t> locations erode 4 times faster than locations without </a:t>
            </a:r>
            <a:r>
              <a:rPr lang="en-GB" sz="1000" dirty="0" err="1"/>
              <a:t>ords</a:t>
            </a:r>
            <a:endParaRPr lang="en-GB" sz="1000" dirty="0"/>
          </a:p>
          <a:p>
            <a:pPr algn="l"/>
            <a:endParaRPr lang="en-GB" sz="1500" dirty="0"/>
          </a:p>
          <a:p>
            <a:pPr algn="l"/>
            <a:endParaRPr lang="en-GB" sz="1500" dirty="0"/>
          </a:p>
          <a:p>
            <a:pPr algn="l"/>
            <a:endParaRPr lang="en-GB" sz="1800" b="1" u="sng" dirty="0"/>
          </a:p>
          <a:p>
            <a:pPr algn="l"/>
            <a:endParaRPr lang="en-GB" sz="1800" b="1" u="sng" dirty="0"/>
          </a:p>
          <a:p>
            <a:pPr algn="l"/>
            <a:endParaRPr lang="en-GB" sz="1800" dirty="0"/>
          </a:p>
          <a:p>
            <a:pPr marL="285750" indent="-285750" algn="l"/>
            <a:endParaRPr lang="en-GB" sz="1800" dirty="0"/>
          </a:p>
        </p:txBody>
      </p:sp>
      <p:sp>
        <p:nvSpPr>
          <p:cNvPr id="16" name="Subtitle 2"/>
          <p:cNvSpPr txBox="1">
            <a:spLocks/>
          </p:cNvSpPr>
          <p:nvPr/>
        </p:nvSpPr>
        <p:spPr>
          <a:xfrm>
            <a:off x="0" y="4493622"/>
            <a:ext cx="2939143" cy="152835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Delta flood risk </a:t>
            </a:r>
            <a:r>
              <a:rPr lang="en-GB" sz="900" dirty="0"/>
              <a:t>Low lying coastal land is densely populated:</a:t>
            </a:r>
          </a:p>
          <a:p>
            <a:pPr lvl="1" algn="l">
              <a:buFontTx/>
              <a:buChar char="-"/>
            </a:pPr>
            <a:r>
              <a:rPr lang="en-GB" sz="900" dirty="0"/>
              <a:t>Coastlines are popular with tourists</a:t>
            </a:r>
          </a:p>
          <a:p>
            <a:pPr lvl="1" algn="l">
              <a:buFontTx/>
              <a:buChar char="-"/>
            </a:pPr>
            <a:r>
              <a:rPr lang="en-GB" sz="900" dirty="0"/>
              <a:t> Deltas and estuaries are ideal locations for trade</a:t>
            </a:r>
          </a:p>
          <a:p>
            <a:pPr lvl="1" algn="l">
              <a:buFontTx/>
              <a:buChar char="-"/>
            </a:pPr>
            <a:r>
              <a:rPr lang="en-GB" sz="900" dirty="0"/>
              <a:t> Deltas and coastal plains especially fertile for farming</a:t>
            </a:r>
          </a:p>
          <a:p>
            <a:pPr lvl="1" algn="l">
              <a:buFontTx/>
              <a:buChar char="-"/>
            </a:pPr>
            <a:r>
              <a:rPr lang="en-GB" sz="900" dirty="0"/>
              <a:t> Many of the world’s major cities are situated on river deltas increasing the impacts of coastal erosion.</a:t>
            </a:r>
          </a:p>
          <a:p>
            <a:pPr algn="l"/>
            <a:endParaRPr lang="en-GB" sz="1800" b="1" u="sng" dirty="0"/>
          </a:p>
          <a:p>
            <a:pPr algn="l"/>
            <a:endParaRPr lang="en-GB" sz="1800" b="1" u="sng" dirty="0"/>
          </a:p>
          <a:p>
            <a:pPr algn="l"/>
            <a:endParaRPr lang="en-GB" sz="1800" dirty="0"/>
          </a:p>
          <a:p>
            <a:pPr marL="285750" indent="-285750" algn="l"/>
            <a:endParaRPr lang="en-GB" sz="1800" dirty="0"/>
          </a:p>
        </p:txBody>
      </p:sp>
      <p:pic>
        <p:nvPicPr>
          <p:cNvPr id="21" name="Picture 3"/>
          <p:cNvPicPr>
            <a:picLocks noChangeAspect="1" noChangeArrowheads="1"/>
          </p:cNvPicPr>
          <p:nvPr/>
        </p:nvPicPr>
        <p:blipFill>
          <a:blip r:embed="rId2" cstate="print"/>
          <a:srcRect l="1351" t="15770" r="3609" b="70773"/>
          <a:stretch>
            <a:fillRect/>
          </a:stretch>
        </p:blipFill>
        <p:spPr bwMode="auto">
          <a:xfrm>
            <a:off x="0" y="5904411"/>
            <a:ext cx="2939144" cy="953589"/>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23" name="Subtitle 2"/>
          <p:cNvSpPr txBox="1">
            <a:spLocks/>
          </p:cNvSpPr>
          <p:nvPr/>
        </p:nvSpPr>
        <p:spPr>
          <a:xfrm>
            <a:off x="2952207" y="0"/>
            <a:ext cx="3135084" cy="1332411"/>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200" b="1" u="sng" dirty="0"/>
              <a:t>Islands at risk – </a:t>
            </a:r>
            <a:r>
              <a:rPr lang="en-GB" sz="1200" u="sng" dirty="0"/>
              <a:t>Many low lying islands are also at risk from coastal flooding:</a:t>
            </a:r>
            <a:endParaRPr lang="en-GB" sz="1200" b="1" u="sng" dirty="0"/>
          </a:p>
          <a:p>
            <a:pPr algn="l"/>
            <a:r>
              <a:rPr lang="en-GB" sz="1200" b="1" dirty="0"/>
              <a:t>Maldives</a:t>
            </a:r>
            <a:r>
              <a:rPr lang="en-GB" sz="1200" dirty="0"/>
              <a:t> – In the Indian Ocean 340,000 people are spread out over 1200 islands. The highest point is 2.3 meters above sea level. </a:t>
            </a:r>
          </a:p>
          <a:p>
            <a:pPr algn="l"/>
            <a:r>
              <a:rPr lang="en-GB" sz="1200" dirty="0"/>
              <a:t>Sea level rise of 50cm by 2100 would see 77% of the Maldives disappear into the sea.</a:t>
            </a:r>
          </a:p>
          <a:p>
            <a:pPr lvl="1" algn="l">
              <a:buFont typeface="Arial" pitchFamily="34" charset="0"/>
              <a:buChar char="•"/>
            </a:pPr>
            <a:r>
              <a:rPr lang="en-GB" sz="1200" dirty="0"/>
              <a:t> </a:t>
            </a:r>
            <a:r>
              <a:rPr lang="en-GB" sz="1200" i="1" dirty="0">
                <a:solidFill>
                  <a:srgbClr val="FF0000"/>
                </a:solidFill>
              </a:rPr>
              <a:t>To combat this Male the capital city is ringed by a 3m high sea wal</a:t>
            </a:r>
            <a:r>
              <a:rPr lang="en-GB" sz="1200" dirty="0"/>
              <a:t>l</a:t>
            </a:r>
          </a:p>
          <a:p>
            <a:pPr algn="l"/>
            <a:endParaRPr lang="en-GB" sz="1800" b="1" u="sng" dirty="0"/>
          </a:p>
          <a:p>
            <a:pPr algn="l"/>
            <a:endParaRPr lang="en-GB" sz="1800" b="1" u="sng" dirty="0"/>
          </a:p>
          <a:p>
            <a:pPr algn="l"/>
            <a:endParaRPr lang="en-GB" sz="1800" dirty="0"/>
          </a:p>
          <a:p>
            <a:pPr marL="285750" indent="-285750" algn="l"/>
            <a:endParaRPr lang="en-GB" sz="1800" dirty="0"/>
          </a:p>
        </p:txBody>
      </p:sp>
      <p:sp>
        <p:nvSpPr>
          <p:cNvPr id="24" name="Subtitle 2"/>
          <p:cNvSpPr txBox="1">
            <a:spLocks/>
          </p:cNvSpPr>
          <p:nvPr/>
        </p:nvSpPr>
        <p:spPr>
          <a:xfrm>
            <a:off x="2954216" y="1395864"/>
            <a:ext cx="3133076" cy="309775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900" b="1" u="sng" dirty="0"/>
              <a:t>Storm surges – </a:t>
            </a:r>
            <a:r>
              <a:rPr lang="en-GB" sz="900" dirty="0"/>
              <a:t>a change in sea level caused by low air pressure</a:t>
            </a:r>
          </a:p>
          <a:p>
            <a:pPr algn="l"/>
            <a:r>
              <a:rPr lang="en-GB" sz="900" dirty="0"/>
              <a:t>Most coastal flooding (in the short term) is caused by storm surges</a:t>
            </a:r>
          </a:p>
          <a:p>
            <a:pPr lvl="1" algn="l">
              <a:buFont typeface="Arial" pitchFamily="34" charset="0"/>
              <a:buChar char="•"/>
            </a:pPr>
            <a:r>
              <a:rPr lang="en-GB" sz="900" dirty="0"/>
              <a:t> Caused by depressions  (low pressure weather systems)</a:t>
            </a:r>
          </a:p>
          <a:p>
            <a:pPr lvl="1" algn="l">
              <a:buFont typeface="Arial" pitchFamily="34" charset="0"/>
              <a:buChar char="•"/>
            </a:pPr>
            <a:r>
              <a:rPr lang="en-GB" sz="900" dirty="0"/>
              <a:t> A tropical cyclone ( hurricane, typhoon)</a:t>
            </a:r>
          </a:p>
          <a:p>
            <a:pPr algn="l"/>
            <a:r>
              <a:rPr lang="en-GB" sz="900" dirty="0"/>
              <a:t>Strong winds push wave onshore increasing the height of the sea. Combined with high tides this rise can be even higher. </a:t>
            </a:r>
          </a:p>
          <a:p>
            <a:pPr algn="l"/>
            <a:r>
              <a:rPr lang="en-GB" sz="900" b="1" dirty="0"/>
              <a:t>North Sea Storm Surge 2013:</a:t>
            </a:r>
          </a:p>
          <a:p>
            <a:pPr algn="l"/>
            <a:r>
              <a:rPr lang="en-GB" sz="900" dirty="0"/>
              <a:t>Caused by depression Xavier and caused 80+mph winds and nearly 6m storm surge.</a:t>
            </a:r>
          </a:p>
          <a:p>
            <a:pPr lvl="1" algn="l">
              <a:buFont typeface="Arial" pitchFamily="34" charset="0"/>
              <a:buChar char="•"/>
            </a:pPr>
            <a:r>
              <a:rPr lang="en-GB" sz="900" dirty="0"/>
              <a:t> Significant coastal flooding to Hull, Boston and Skegness</a:t>
            </a:r>
          </a:p>
          <a:p>
            <a:pPr lvl="1" algn="l">
              <a:buFont typeface="Arial" pitchFamily="34" charset="0"/>
              <a:buChar char="•"/>
            </a:pPr>
            <a:r>
              <a:rPr lang="en-GB" sz="900" dirty="0"/>
              <a:t> Scotland’s rail network shutdown </a:t>
            </a:r>
          </a:p>
          <a:p>
            <a:pPr lvl="1" algn="l">
              <a:buFont typeface="Arial" pitchFamily="34" charset="0"/>
              <a:buChar char="•"/>
            </a:pPr>
            <a:r>
              <a:rPr lang="en-GB" sz="900" dirty="0"/>
              <a:t> 100,000 homes lost power</a:t>
            </a:r>
          </a:p>
          <a:p>
            <a:pPr lvl="1" algn="l">
              <a:buFont typeface="Arial" pitchFamily="34" charset="0"/>
              <a:buChar char="•"/>
            </a:pPr>
            <a:r>
              <a:rPr lang="en-GB" sz="900" dirty="0"/>
              <a:t> 2500 businesses and homes flooded</a:t>
            </a:r>
          </a:p>
          <a:p>
            <a:pPr lvl="1" algn="l">
              <a:buFont typeface="Arial" pitchFamily="34" charset="0"/>
              <a:buChar char="•"/>
            </a:pPr>
            <a:r>
              <a:rPr lang="en-GB" sz="900" dirty="0"/>
              <a:t> 15 deaths</a:t>
            </a:r>
          </a:p>
          <a:p>
            <a:pPr algn="l"/>
            <a:r>
              <a:rPr lang="en-GB" sz="900" dirty="0"/>
              <a:t>Forecasting, warning, evacuation and improved flood defences limited the scale of the damage</a:t>
            </a:r>
          </a:p>
          <a:p>
            <a:pPr algn="l"/>
            <a:endParaRPr lang="en-GB" sz="1600" dirty="0"/>
          </a:p>
          <a:p>
            <a:pPr algn="l"/>
            <a:endParaRPr lang="en-GB" sz="1600" dirty="0"/>
          </a:p>
          <a:p>
            <a:pPr algn="l"/>
            <a:endParaRPr lang="en-GB" sz="1600" dirty="0"/>
          </a:p>
          <a:p>
            <a:pPr algn="l"/>
            <a:endParaRPr lang="en-GB" sz="1800" b="1" u="sng" dirty="0"/>
          </a:p>
          <a:p>
            <a:pPr algn="l"/>
            <a:endParaRPr lang="en-GB" sz="1800" dirty="0"/>
          </a:p>
          <a:p>
            <a:pPr marL="285750" indent="-285750" algn="l"/>
            <a:endParaRPr lang="en-GB" sz="1800" dirty="0"/>
          </a:p>
        </p:txBody>
      </p:sp>
      <p:sp>
        <p:nvSpPr>
          <p:cNvPr id="26" name="Subtitle 2"/>
          <p:cNvSpPr txBox="1">
            <a:spLocks/>
          </p:cNvSpPr>
          <p:nvPr/>
        </p:nvSpPr>
        <p:spPr>
          <a:xfrm>
            <a:off x="2991395" y="4562511"/>
            <a:ext cx="3161211" cy="209954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900" b="1" i="0" u="sng" strike="noStrike" kern="1200" cap="none" spc="0" normalizeH="0" baseline="0" noProof="0" dirty="0">
                <a:ln>
                  <a:noFill/>
                </a:ln>
                <a:solidFill>
                  <a:schemeClr val="dk1"/>
                </a:solidFill>
                <a:effectLst/>
                <a:uLnTx/>
                <a:uFillTx/>
                <a:latin typeface="+mn-lt"/>
                <a:ea typeface="+mn-ea"/>
                <a:cs typeface="+mn-cs"/>
              </a:rPr>
              <a:t>Consequences of coastal recession on communities</a:t>
            </a:r>
          </a:p>
        </p:txBody>
      </p:sp>
      <p:graphicFrame>
        <p:nvGraphicFramePr>
          <p:cNvPr id="27" name="Table 26"/>
          <p:cNvGraphicFramePr>
            <a:graphicFrameLocks noGrp="1"/>
          </p:cNvGraphicFramePr>
          <p:nvPr/>
        </p:nvGraphicFramePr>
        <p:xfrm>
          <a:off x="3043646" y="4925904"/>
          <a:ext cx="3043644" cy="1554480"/>
        </p:xfrm>
        <a:graphic>
          <a:graphicData uri="http://schemas.openxmlformats.org/drawingml/2006/table">
            <a:tbl>
              <a:tblPr firstRow="1" bandRow="1">
                <a:tableStyleId>{5C22544A-7EE6-4342-B048-85BDC9FD1C3A}</a:tableStyleId>
              </a:tblPr>
              <a:tblGrid>
                <a:gridCol w="1014548">
                  <a:extLst>
                    <a:ext uri="{9D8B030D-6E8A-4147-A177-3AD203B41FA5}">
                      <a16:colId xmlns:a16="http://schemas.microsoft.com/office/drawing/2014/main" val="20000"/>
                    </a:ext>
                  </a:extLst>
                </a:gridCol>
                <a:gridCol w="1014548">
                  <a:extLst>
                    <a:ext uri="{9D8B030D-6E8A-4147-A177-3AD203B41FA5}">
                      <a16:colId xmlns:a16="http://schemas.microsoft.com/office/drawing/2014/main" val="20001"/>
                    </a:ext>
                  </a:extLst>
                </a:gridCol>
                <a:gridCol w="1014548">
                  <a:extLst>
                    <a:ext uri="{9D8B030D-6E8A-4147-A177-3AD203B41FA5}">
                      <a16:colId xmlns:a16="http://schemas.microsoft.com/office/drawing/2014/main" val="20002"/>
                    </a:ext>
                  </a:extLst>
                </a:gridCol>
              </a:tblGrid>
              <a:tr h="249730">
                <a:tc>
                  <a:txBody>
                    <a:bodyPr/>
                    <a:lstStyle/>
                    <a:p>
                      <a:r>
                        <a:rPr lang="en-GB" sz="900" dirty="0"/>
                        <a:t>Economic</a:t>
                      </a:r>
                      <a:r>
                        <a:rPr lang="en-GB" sz="900" baseline="0" dirty="0"/>
                        <a:t> costs</a:t>
                      </a:r>
                      <a:endParaRPr lang="en-GB" sz="900" dirty="0"/>
                    </a:p>
                  </a:txBody>
                  <a:tcPr/>
                </a:tc>
                <a:tc>
                  <a:txBody>
                    <a:bodyPr/>
                    <a:lstStyle/>
                    <a:p>
                      <a:r>
                        <a:rPr lang="en-GB" sz="900" dirty="0"/>
                        <a:t>Social costs</a:t>
                      </a:r>
                    </a:p>
                  </a:txBody>
                  <a:tcPr/>
                </a:tc>
                <a:tc>
                  <a:txBody>
                    <a:bodyPr/>
                    <a:lstStyle/>
                    <a:p>
                      <a:r>
                        <a:rPr lang="en-GB" sz="900" dirty="0"/>
                        <a:t>Environmental costs</a:t>
                      </a:r>
                    </a:p>
                  </a:txBody>
                  <a:tcPr/>
                </a:tc>
                <a:extLst>
                  <a:ext uri="{0D108BD9-81ED-4DB2-BD59-A6C34878D82A}">
                    <a16:rowId xmlns:a16="http://schemas.microsoft.com/office/drawing/2014/main" val="10000"/>
                  </a:ext>
                </a:extLst>
              </a:tr>
              <a:tr h="715715">
                <a:tc>
                  <a:txBody>
                    <a:bodyPr/>
                    <a:lstStyle/>
                    <a:p>
                      <a:r>
                        <a:rPr lang="en-GB" sz="900" dirty="0"/>
                        <a:t>Los</a:t>
                      </a:r>
                      <a:r>
                        <a:rPr lang="en-GB" sz="900" baseline="0" dirty="0"/>
                        <a:t>s of property in the form of homes, businesses and farmland. </a:t>
                      </a:r>
                      <a:endParaRPr lang="en-GB" sz="900" dirty="0"/>
                    </a:p>
                  </a:txBody>
                  <a:tcPr/>
                </a:tc>
                <a:tc>
                  <a:txBody>
                    <a:bodyPr/>
                    <a:lstStyle/>
                    <a:p>
                      <a:r>
                        <a:rPr lang="en-GB" sz="900" dirty="0"/>
                        <a:t>Costs</a:t>
                      </a:r>
                      <a:r>
                        <a:rPr lang="en-GB" sz="900" baseline="0" dirty="0"/>
                        <a:t> of relocation and loss of livelihood/jobs but also include impact on health such as stress and worry.</a:t>
                      </a:r>
                      <a:endParaRPr lang="en-GB" sz="900" dirty="0"/>
                    </a:p>
                  </a:txBody>
                  <a:tcPr/>
                </a:tc>
                <a:tc>
                  <a:txBody>
                    <a:bodyPr/>
                    <a:lstStyle/>
                    <a:p>
                      <a:r>
                        <a:rPr lang="en-GB" sz="900" dirty="0"/>
                        <a:t>Loss of coastal ecosystems and</a:t>
                      </a:r>
                      <a:r>
                        <a:rPr lang="en-GB" sz="900" baseline="0" dirty="0"/>
                        <a:t> habitats. </a:t>
                      </a:r>
                      <a:endParaRPr lang="en-GB" sz="900" dirty="0"/>
                    </a:p>
                  </a:txBody>
                  <a:tcPr/>
                </a:tc>
                <a:extLst>
                  <a:ext uri="{0D108BD9-81ED-4DB2-BD59-A6C34878D82A}">
                    <a16:rowId xmlns:a16="http://schemas.microsoft.com/office/drawing/2014/main" val="10001"/>
                  </a:ext>
                </a:extLst>
              </a:tr>
            </a:tbl>
          </a:graphicData>
        </a:graphic>
      </p:graphicFrame>
      <p:sp>
        <p:nvSpPr>
          <p:cNvPr id="28" name="Subtitle 2"/>
          <p:cNvSpPr txBox="1">
            <a:spLocks/>
          </p:cNvSpPr>
          <p:nvPr/>
        </p:nvSpPr>
        <p:spPr>
          <a:xfrm>
            <a:off x="6152605" y="0"/>
            <a:ext cx="2795452" cy="300445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400" b="1" u="sng" dirty="0"/>
              <a:t>Impacts of coastal erosion: </a:t>
            </a:r>
            <a:r>
              <a:rPr lang="en-GB" sz="1400" dirty="0"/>
              <a:t>Economic losses tend to be small:</a:t>
            </a:r>
          </a:p>
          <a:p>
            <a:pPr algn="l">
              <a:buFontTx/>
              <a:buChar char="-"/>
            </a:pPr>
            <a:r>
              <a:rPr lang="en-GB" sz="1400" dirty="0"/>
              <a:t>Few properties affected over a long period of time</a:t>
            </a:r>
          </a:p>
          <a:p>
            <a:pPr algn="l">
              <a:buFontTx/>
              <a:buChar char="-"/>
            </a:pPr>
            <a:r>
              <a:rPr lang="en-GB" sz="1400" dirty="0"/>
              <a:t> Property loses value before it’s destroyed</a:t>
            </a:r>
          </a:p>
          <a:p>
            <a:pPr algn="l">
              <a:buFontTx/>
              <a:buChar char="-"/>
            </a:pPr>
            <a:r>
              <a:rPr lang="en-GB" sz="1400" dirty="0"/>
              <a:t> areas of high density and value tend to be protected by sea defences</a:t>
            </a:r>
          </a:p>
          <a:p>
            <a:pPr algn="l">
              <a:buFontTx/>
              <a:buChar char="-"/>
            </a:pPr>
            <a:endParaRPr lang="en-GB" sz="1400" dirty="0"/>
          </a:p>
          <a:p>
            <a:pPr algn="l"/>
            <a:r>
              <a:rPr lang="en-GB" sz="1400" b="1" dirty="0"/>
              <a:t>For communities:</a:t>
            </a:r>
          </a:p>
          <a:p>
            <a:pPr algn="l">
              <a:buFontTx/>
              <a:buChar char="-"/>
            </a:pPr>
            <a:r>
              <a:rPr lang="en-GB" sz="1400" dirty="0"/>
              <a:t>Falling property values and inability to sell property</a:t>
            </a:r>
          </a:p>
          <a:p>
            <a:pPr algn="l">
              <a:buFontTx/>
              <a:buChar char="-"/>
            </a:pPr>
            <a:r>
              <a:rPr lang="en-GB" sz="1400" dirty="0"/>
              <a:t> An inability to insure property</a:t>
            </a:r>
          </a:p>
          <a:p>
            <a:pPr algn="l">
              <a:buFontTx/>
              <a:buChar char="-"/>
            </a:pPr>
            <a:r>
              <a:rPr lang="en-GB" sz="1400" dirty="0"/>
              <a:t> Increasing unattractive environment</a:t>
            </a:r>
          </a:p>
          <a:p>
            <a:pPr algn="l"/>
            <a:r>
              <a:rPr lang="en-GB" sz="1400" b="1" dirty="0"/>
              <a:t>Little help available – UK  Coastal Change Pathfinder projects</a:t>
            </a:r>
          </a:p>
          <a:p>
            <a:pPr algn="l">
              <a:buFontTx/>
              <a:buChar char="-"/>
            </a:pPr>
            <a:r>
              <a:rPr lang="en-GB" sz="1400" dirty="0"/>
              <a:t>Cover the cost of property demolition and site restoration</a:t>
            </a:r>
          </a:p>
          <a:p>
            <a:pPr algn="l">
              <a:buFontTx/>
              <a:buChar char="-"/>
            </a:pPr>
            <a:r>
              <a:rPr lang="en-GB" sz="1400" dirty="0"/>
              <a:t> Provide £1000 relocation expenses and £200 hardship expenses</a:t>
            </a:r>
          </a:p>
          <a:p>
            <a:pPr algn="l">
              <a:buFontTx/>
              <a:buChar char="-"/>
            </a:pPr>
            <a:r>
              <a:rPr lang="en-GB" sz="1400" dirty="0"/>
              <a:t> Fast track planning policies to build new homes elsewhere</a:t>
            </a:r>
          </a:p>
          <a:p>
            <a:pPr algn="l">
              <a:buFontTx/>
              <a:buChar char="-"/>
            </a:pPr>
            <a:endParaRPr lang="en-GB" sz="1800" b="1" u="sng" dirty="0"/>
          </a:p>
          <a:p>
            <a:pPr algn="l"/>
            <a:endParaRPr lang="en-GB" sz="1800" dirty="0"/>
          </a:p>
          <a:p>
            <a:pPr algn="l"/>
            <a:endParaRPr lang="en-GB" sz="1800" dirty="0"/>
          </a:p>
        </p:txBody>
      </p:sp>
      <p:sp>
        <p:nvSpPr>
          <p:cNvPr id="29" name="Subtitle 2"/>
          <p:cNvSpPr txBox="1">
            <a:spLocks/>
          </p:cNvSpPr>
          <p:nvPr/>
        </p:nvSpPr>
        <p:spPr>
          <a:xfrm>
            <a:off x="9020992" y="0"/>
            <a:ext cx="3171008" cy="241663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2300" b="1" u="sng" dirty="0"/>
              <a:t>Environmental refugees</a:t>
            </a:r>
          </a:p>
          <a:p>
            <a:pPr algn="l"/>
            <a:r>
              <a:rPr lang="en-GB" sz="2300" dirty="0"/>
              <a:t>Some of the most at risk places of sea level rise will be: Maldives, Bangladesh, Tuvalu, Seychelles and Barbados.</a:t>
            </a:r>
          </a:p>
          <a:p>
            <a:pPr algn="l">
              <a:buFontTx/>
              <a:buChar char="-"/>
            </a:pPr>
            <a:r>
              <a:rPr lang="en-GB" sz="2300" dirty="0"/>
              <a:t>Tuvalu – most land is 1-2m above sea level</a:t>
            </a:r>
          </a:p>
          <a:p>
            <a:pPr algn="l">
              <a:buFontTx/>
              <a:buChar char="-"/>
            </a:pPr>
            <a:r>
              <a:rPr lang="en-GB" sz="2300" dirty="0"/>
              <a:t> 80% of people in the Seychelles live and work on the coast</a:t>
            </a:r>
          </a:p>
          <a:p>
            <a:pPr algn="l">
              <a:buFontTx/>
              <a:buChar char="-"/>
            </a:pPr>
            <a:r>
              <a:rPr lang="en-GB" sz="2300" dirty="0"/>
              <a:t> Coral reefs (act as a natural coastal defence) are being destroyed</a:t>
            </a:r>
          </a:p>
          <a:p>
            <a:pPr algn="l">
              <a:buFontTx/>
              <a:buChar char="-"/>
            </a:pPr>
            <a:r>
              <a:rPr lang="en-GB" sz="2300" dirty="0"/>
              <a:t> Risk from salt water </a:t>
            </a:r>
            <a:r>
              <a:rPr lang="en-GB" sz="2300" dirty="0" err="1"/>
              <a:t>incusion</a:t>
            </a:r>
            <a:r>
              <a:rPr lang="en-GB" sz="2300" dirty="0"/>
              <a:t> as sea level rises and ground water reduces</a:t>
            </a:r>
          </a:p>
          <a:p>
            <a:pPr algn="l">
              <a:buFontTx/>
              <a:buChar char="-"/>
            </a:pPr>
            <a:r>
              <a:rPr lang="en-GB" sz="2300" dirty="0"/>
              <a:t> Small and narrow economies based on fishing and tourism</a:t>
            </a:r>
          </a:p>
          <a:p>
            <a:pPr algn="l">
              <a:buFontTx/>
              <a:buChar char="-"/>
            </a:pPr>
            <a:r>
              <a:rPr lang="en-GB" sz="2300" dirty="0"/>
              <a:t> High population densities and limited space </a:t>
            </a:r>
          </a:p>
          <a:p>
            <a:pPr algn="l"/>
            <a:r>
              <a:rPr lang="en-GB" sz="2300" dirty="0"/>
              <a:t>In the worst case scenario Tuvalu and parts of the Maldives may have to be abandoned creating </a:t>
            </a:r>
            <a:r>
              <a:rPr lang="en-GB" sz="2300" b="1" i="1" dirty="0">
                <a:solidFill>
                  <a:srgbClr val="00B050"/>
                </a:solidFill>
              </a:rPr>
              <a:t>environmental refugees.</a:t>
            </a:r>
          </a:p>
          <a:p>
            <a:pPr marL="1143000" lvl="2" indent="-228600" algn="l">
              <a:buFont typeface="+mj-lt"/>
              <a:buAutoNum type="arabicPeriod"/>
            </a:pPr>
            <a:endParaRPr lang="en-GB" sz="1000" dirty="0"/>
          </a:p>
          <a:p>
            <a:pPr algn="l"/>
            <a:endParaRPr lang="en-GB" sz="1800" dirty="0"/>
          </a:p>
        </p:txBody>
      </p:sp>
      <p:sp>
        <p:nvSpPr>
          <p:cNvPr id="30" name="TextBox 29"/>
          <p:cNvSpPr txBox="1"/>
          <p:nvPr/>
        </p:nvSpPr>
        <p:spPr>
          <a:xfrm>
            <a:off x="9026435" y="2473686"/>
            <a:ext cx="3165565" cy="507831"/>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900" b="1" u="sng" dirty="0" err="1"/>
              <a:t>Deltawerken</a:t>
            </a:r>
            <a:r>
              <a:rPr lang="en-GB" sz="900" b="1" u="sng" dirty="0"/>
              <a:t> megaproject:</a:t>
            </a:r>
          </a:p>
          <a:p>
            <a:r>
              <a:rPr lang="en-GB" sz="900" dirty="0"/>
              <a:t>Dams and sluice gates to protect against coastal flooding in the Netherlands. $5billion</a:t>
            </a:r>
          </a:p>
        </p:txBody>
      </p:sp>
      <p:graphicFrame>
        <p:nvGraphicFramePr>
          <p:cNvPr id="31" name="Table 30"/>
          <p:cNvGraphicFramePr>
            <a:graphicFrameLocks noGrp="1"/>
          </p:cNvGraphicFramePr>
          <p:nvPr/>
        </p:nvGraphicFramePr>
        <p:xfrm>
          <a:off x="6165668" y="3068252"/>
          <a:ext cx="6026332" cy="1987074"/>
        </p:xfrm>
        <a:graphic>
          <a:graphicData uri="http://schemas.openxmlformats.org/drawingml/2006/table">
            <a:tbl>
              <a:tblPr firstRow="1" bandRow="1">
                <a:tableStyleId>{5C22544A-7EE6-4342-B048-85BDC9FD1C3A}</a:tableStyleId>
              </a:tblPr>
              <a:tblGrid>
                <a:gridCol w="1307729">
                  <a:extLst>
                    <a:ext uri="{9D8B030D-6E8A-4147-A177-3AD203B41FA5}">
                      <a16:colId xmlns:a16="http://schemas.microsoft.com/office/drawing/2014/main" val="20000"/>
                    </a:ext>
                  </a:extLst>
                </a:gridCol>
                <a:gridCol w="2089668">
                  <a:extLst>
                    <a:ext uri="{9D8B030D-6E8A-4147-A177-3AD203B41FA5}">
                      <a16:colId xmlns:a16="http://schemas.microsoft.com/office/drawing/2014/main" val="20001"/>
                    </a:ext>
                  </a:extLst>
                </a:gridCol>
                <a:gridCol w="2628935">
                  <a:extLst>
                    <a:ext uri="{9D8B030D-6E8A-4147-A177-3AD203B41FA5}">
                      <a16:colId xmlns:a16="http://schemas.microsoft.com/office/drawing/2014/main" val="20002"/>
                    </a:ext>
                  </a:extLst>
                </a:gridCol>
              </a:tblGrid>
              <a:tr h="219234">
                <a:tc>
                  <a:txBody>
                    <a:bodyPr/>
                    <a:lstStyle/>
                    <a:p>
                      <a:endParaRPr lang="en-GB" sz="800" dirty="0"/>
                    </a:p>
                  </a:txBody>
                  <a:tcPr/>
                </a:tc>
                <a:tc>
                  <a:txBody>
                    <a:bodyPr/>
                    <a:lstStyle/>
                    <a:p>
                      <a:r>
                        <a:rPr lang="en-GB" sz="800" dirty="0"/>
                        <a:t>Advantages</a:t>
                      </a:r>
                    </a:p>
                  </a:txBody>
                  <a:tcPr/>
                </a:tc>
                <a:tc>
                  <a:txBody>
                    <a:bodyPr/>
                    <a:lstStyle/>
                    <a:p>
                      <a:r>
                        <a:rPr lang="en-GB" sz="800" dirty="0"/>
                        <a:t>Disadvantages</a:t>
                      </a:r>
                    </a:p>
                  </a:txBody>
                  <a:tcPr/>
                </a:tc>
                <a:extLst>
                  <a:ext uri="{0D108BD9-81ED-4DB2-BD59-A6C34878D82A}">
                    <a16:rowId xmlns:a16="http://schemas.microsoft.com/office/drawing/2014/main" val="10000"/>
                  </a:ext>
                </a:extLst>
              </a:tr>
              <a:tr h="902962">
                <a:tc>
                  <a:txBody>
                    <a:bodyPr/>
                    <a:lstStyle/>
                    <a:p>
                      <a:r>
                        <a:rPr lang="en-GB" sz="800" dirty="0"/>
                        <a:t>Hard engineering</a:t>
                      </a:r>
                    </a:p>
                  </a:txBody>
                  <a:tcPr/>
                </a:tc>
                <a:tc>
                  <a:txBody>
                    <a:bodyPr/>
                    <a:lstStyle/>
                    <a:p>
                      <a:pPr>
                        <a:buFont typeface="Arial" pitchFamily="34" charset="0"/>
                        <a:buChar char="•"/>
                      </a:pPr>
                      <a:r>
                        <a:rPr lang="en-GB" sz="800" dirty="0"/>
                        <a:t> Obvious to at risk people that something is being done</a:t>
                      </a:r>
                    </a:p>
                    <a:p>
                      <a:pPr>
                        <a:buFont typeface="Arial" pitchFamily="34" charset="0"/>
                        <a:buChar char="•"/>
                      </a:pPr>
                      <a:r>
                        <a:rPr lang="en-GB" sz="800" dirty="0"/>
                        <a:t> A one off solution that could protect</a:t>
                      </a:r>
                      <a:r>
                        <a:rPr lang="en-GB" sz="800" baseline="0" dirty="0"/>
                        <a:t> a stretch of coast for decades</a:t>
                      </a:r>
                      <a:endParaRPr lang="en-GB" sz="800" dirty="0"/>
                    </a:p>
                  </a:txBody>
                  <a:tcPr/>
                </a:tc>
                <a:tc>
                  <a:txBody>
                    <a:bodyPr/>
                    <a:lstStyle/>
                    <a:p>
                      <a:pPr>
                        <a:buFont typeface="Arial" pitchFamily="34" charset="0"/>
                        <a:buChar char="•"/>
                      </a:pPr>
                      <a:r>
                        <a:rPr lang="en-GB" sz="800" dirty="0"/>
                        <a:t> Costs are usually very high with</a:t>
                      </a:r>
                      <a:r>
                        <a:rPr lang="en-GB" sz="800" baseline="0" dirty="0"/>
                        <a:t> ongoing maintenance costs </a:t>
                      </a:r>
                      <a:r>
                        <a:rPr lang="en-GB" sz="800" baseline="0" dirty="0" err="1"/>
                        <a:t>e.g</a:t>
                      </a:r>
                      <a:r>
                        <a:rPr lang="en-GB" sz="800" baseline="0" dirty="0"/>
                        <a:t> </a:t>
                      </a:r>
                      <a:r>
                        <a:rPr lang="en-GB" sz="800" baseline="0" dirty="0" err="1"/>
                        <a:t>Groynes</a:t>
                      </a:r>
                      <a:r>
                        <a:rPr lang="en-GB" sz="800" baseline="0" dirty="0"/>
                        <a:t> cost £150-£250 per meter, rip rap £1300-£6000  and sea walls £3000-£10,000</a:t>
                      </a:r>
                    </a:p>
                    <a:p>
                      <a:pPr>
                        <a:buFont typeface="Arial" pitchFamily="34" charset="0"/>
                        <a:buChar char="•"/>
                      </a:pPr>
                      <a:r>
                        <a:rPr lang="en-GB" sz="800" baseline="0" dirty="0"/>
                        <a:t> Can be prone to failure</a:t>
                      </a:r>
                    </a:p>
                    <a:p>
                      <a:pPr>
                        <a:buFont typeface="Arial" pitchFamily="34" charset="0"/>
                        <a:buChar char="•"/>
                      </a:pPr>
                      <a:r>
                        <a:rPr lang="en-GB" sz="800" baseline="0" dirty="0"/>
                        <a:t> Makes coastlines visually unattractive</a:t>
                      </a:r>
                    </a:p>
                    <a:p>
                      <a:pPr>
                        <a:buFont typeface="Arial" pitchFamily="34" charset="0"/>
                        <a:buChar char="•"/>
                      </a:pPr>
                      <a:r>
                        <a:rPr lang="en-GB" sz="800" baseline="0" dirty="0"/>
                        <a:t> Frequently have adverse effects further along the coastline</a:t>
                      </a:r>
                    </a:p>
                  </a:txBody>
                  <a:tcPr/>
                </a:tc>
                <a:extLst>
                  <a:ext uri="{0D108BD9-81ED-4DB2-BD59-A6C34878D82A}">
                    <a16:rowId xmlns:a16="http://schemas.microsoft.com/office/drawing/2014/main" val="10001"/>
                  </a:ext>
                </a:extLst>
              </a:tr>
              <a:tr h="820231">
                <a:tc>
                  <a:txBody>
                    <a:bodyPr/>
                    <a:lstStyle/>
                    <a:p>
                      <a:r>
                        <a:rPr lang="en-GB" sz="800" dirty="0"/>
                        <a:t>Soft engineering</a:t>
                      </a:r>
                    </a:p>
                  </a:txBody>
                  <a:tcPr/>
                </a:tc>
                <a:tc>
                  <a:txBody>
                    <a:bodyPr/>
                    <a:lstStyle/>
                    <a:p>
                      <a:pPr>
                        <a:buFont typeface="Arial" pitchFamily="34" charset="0"/>
                        <a:buChar char="•"/>
                      </a:pPr>
                      <a:r>
                        <a:rPr lang="en-GB" sz="800" dirty="0"/>
                        <a:t> Works with the natural physical environment and processes to reduce</a:t>
                      </a:r>
                      <a:r>
                        <a:rPr lang="en-GB" sz="800" baseline="0" dirty="0"/>
                        <a:t> coastal erosion and flood threat</a:t>
                      </a:r>
                    </a:p>
                    <a:p>
                      <a:pPr>
                        <a:buFont typeface="Arial" pitchFamily="34" charset="0"/>
                        <a:buChar char="•"/>
                      </a:pPr>
                      <a:r>
                        <a:rPr lang="en-GB" sz="800" baseline="0" dirty="0"/>
                        <a:t> Less intrusive</a:t>
                      </a:r>
                    </a:p>
                    <a:p>
                      <a:pPr>
                        <a:buFont typeface="Arial" pitchFamily="34" charset="0"/>
                        <a:buChar char="•"/>
                      </a:pPr>
                      <a:r>
                        <a:rPr lang="en-GB" sz="800" baseline="0" dirty="0"/>
                        <a:t> Cheaper in the long term</a:t>
                      </a:r>
                    </a:p>
                    <a:p>
                      <a:pPr>
                        <a:buFont typeface="Arial" pitchFamily="34" charset="0"/>
                        <a:buChar char="•"/>
                      </a:pPr>
                      <a:r>
                        <a:rPr lang="en-GB" sz="800" baseline="0" dirty="0"/>
                        <a:t> More sustainable</a:t>
                      </a:r>
                      <a:endParaRPr lang="en-GB" sz="800" dirty="0"/>
                    </a:p>
                  </a:txBody>
                  <a:tcPr/>
                </a:tc>
                <a:tc>
                  <a:txBody>
                    <a:bodyPr/>
                    <a:lstStyle/>
                    <a:p>
                      <a:pPr>
                        <a:buFont typeface="Arial" pitchFamily="34" charset="0"/>
                        <a:buChar char="•"/>
                      </a:pPr>
                      <a:r>
                        <a:rPr lang="en-GB" sz="800" dirty="0"/>
                        <a:t> Not suitable for all coasts</a:t>
                      </a:r>
                    </a:p>
                    <a:p>
                      <a:pPr>
                        <a:buFont typeface="Arial" pitchFamily="34" charset="0"/>
                        <a:buChar char="•"/>
                      </a:pPr>
                      <a:r>
                        <a:rPr lang="en-GB" sz="800" dirty="0"/>
                        <a:t> Regular</a:t>
                      </a:r>
                      <a:r>
                        <a:rPr lang="en-GB" sz="800" baseline="0" dirty="0"/>
                        <a:t> maintenance needed</a:t>
                      </a:r>
                    </a:p>
                    <a:p>
                      <a:pPr>
                        <a:buFont typeface="Arial" pitchFamily="34" charset="0"/>
                        <a:buChar char="•"/>
                      </a:pPr>
                      <a:r>
                        <a:rPr lang="en-GB" sz="800" baseline="0" dirty="0"/>
                        <a:t> Frequently fails</a:t>
                      </a:r>
                    </a:p>
                    <a:p>
                      <a:pPr>
                        <a:buFont typeface="Arial" pitchFamily="34" charset="0"/>
                        <a:buChar char="•"/>
                      </a:pPr>
                      <a:r>
                        <a:rPr lang="en-GB" sz="800" baseline="0" dirty="0"/>
                        <a:t> Less effective</a:t>
                      </a:r>
                      <a:endParaRPr lang="en-GB" sz="800" dirty="0"/>
                    </a:p>
                  </a:txBody>
                  <a:tcPr/>
                </a:tc>
                <a:extLst>
                  <a:ext uri="{0D108BD9-81ED-4DB2-BD59-A6C34878D82A}">
                    <a16:rowId xmlns:a16="http://schemas.microsoft.com/office/drawing/2014/main" val="10002"/>
                  </a:ext>
                </a:extLst>
              </a:tr>
            </a:tbl>
          </a:graphicData>
        </a:graphic>
      </p:graphicFrame>
      <p:graphicFrame>
        <p:nvGraphicFramePr>
          <p:cNvPr id="33" name="Table 32"/>
          <p:cNvGraphicFramePr>
            <a:graphicFrameLocks noGrp="1"/>
          </p:cNvGraphicFramePr>
          <p:nvPr/>
        </p:nvGraphicFramePr>
        <p:xfrm>
          <a:off x="6204857" y="5107273"/>
          <a:ext cx="5987143" cy="1580909"/>
        </p:xfrm>
        <a:graphic>
          <a:graphicData uri="http://schemas.openxmlformats.org/drawingml/2006/table">
            <a:tbl>
              <a:tblPr firstRow="1" bandRow="1">
                <a:tableStyleId>{00A15C55-8517-42AA-B614-E9B94910E393}</a:tableStyleId>
              </a:tblPr>
              <a:tblGrid>
                <a:gridCol w="1321693">
                  <a:extLst>
                    <a:ext uri="{9D8B030D-6E8A-4147-A177-3AD203B41FA5}">
                      <a16:colId xmlns:a16="http://schemas.microsoft.com/office/drawing/2014/main" val="20000"/>
                    </a:ext>
                  </a:extLst>
                </a:gridCol>
                <a:gridCol w="2111981">
                  <a:extLst>
                    <a:ext uri="{9D8B030D-6E8A-4147-A177-3AD203B41FA5}">
                      <a16:colId xmlns:a16="http://schemas.microsoft.com/office/drawing/2014/main" val="20001"/>
                    </a:ext>
                  </a:extLst>
                </a:gridCol>
                <a:gridCol w="2553469">
                  <a:extLst>
                    <a:ext uri="{9D8B030D-6E8A-4147-A177-3AD203B41FA5}">
                      <a16:colId xmlns:a16="http://schemas.microsoft.com/office/drawing/2014/main" val="20002"/>
                    </a:ext>
                  </a:extLst>
                </a:gridCol>
              </a:tblGrid>
              <a:tr h="214356">
                <a:tc>
                  <a:txBody>
                    <a:bodyPr/>
                    <a:lstStyle/>
                    <a:p>
                      <a:endParaRPr lang="en-GB" sz="800" dirty="0"/>
                    </a:p>
                  </a:txBody>
                  <a:tcPr/>
                </a:tc>
                <a:tc>
                  <a:txBody>
                    <a:bodyPr/>
                    <a:lstStyle/>
                    <a:p>
                      <a:r>
                        <a:rPr lang="en-GB" sz="800" dirty="0"/>
                        <a:t>Hard engineering</a:t>
                      </a:r>
                    </a:p>
                  </a:txBody>
                  <a:tcPr/>
                </a:tc>
                <a:tc>
                  <a:txBody>
                    <a:bodyPr/>
                    <a:lstStyle/>
                    <a:p>
                      <a:r>
                        <a:rPr lang="en-GB" sz="900" dirty="0"/>
                        <a:t>Soft engineering</a:t>
                      </a:r>
                    </a:p>
                  </a:txBody>
                  <a:tcPr/>
                </a:tc>
                <a:extLst>
                  <a:ext uri="{0D108BD9-81ED-4DB2-BD59-A6C34878D82A}">
                    <a16:rowId xmlns:a16="http://schemas.microsoft.com/office/drawing/2014/main" val="10000"/>
                  </a:ext>
                </a:extLst>
              </a:tr>
              <a:tr h="657359">
                <a:tc>
                  <a:txBody>
                    <a:bodyPr/>
                    <a:lstStyle/>
                    <a:p>
                      <a:r>
                        <a:rPr lang="en-GB" sz="800" dirty="0"/>
                        <a:t>Methods</a:t>
                      </a:r>
                      <a:r>
                        <a:rPr lang="en-GB" sz="800" baseline="0" dirty="0"/>
                        <a:t> used</a:t>
                      </a:r>
                      <a:endParaRPr lang="en-GB" sz="800" dirty="0"/>
                    </a:p>
                  </a:txBody>
                  <a:tcPr/>
                </a:tc>
                <a:tc>
                  <a:txBody>
                    <a:bodyPr/>
                    <a:lstStyle/>
                    <a:p>
                      <a:pPr>
                        <a:buFont typeface="Arial" pitchFamily="34" charset="0"/>
                        <a:buChar char="•"/>
                      </a:pPr>
                      <a:r>
                        <a:rPr lang="en-GB" sz="800" dirty="0"/>
                        <a:t> Rip rap</a:t>
                      </a:r>
                    </a:p>
                    <a:p>
                      <a:pPr>
                        <a:buFont typeface="Arial" pitchFamily="34" charset="0"/>
                        <a:buChar char="•"/>
                      </a:pPr>
                      <a:r>
                        <a:rPr lang="en-GB" sz="800" dirty="0"/>
                        <a:t> Offshore rock breakwater</a:t>
                      </a:r>
                    </a:p>
                    <a:p>
                      <a:pPr>
                        <a:buFont typeface="Arial" pitchFamily="34" charset="0"/>
                        <a:buChar char="•"/>
                      </a:pPr>
                      <a:r>
                        <a:rPr lang="en-GB" sz="800" baseline="0" dirty="0"/>
                        <a:t> Sea wall</a:t>
                      </a:r>
                    </a:p>
                    <a:p>
                      <a:pPr>
                        <a:buFont typeface="Arial" pitchFamily="34" charset="0"/>
                        <a:buChar char="•"/>
                      </a:pPr>
                      <a:r>
                        <a:rPr lang="en-GB" sz="800" baseline="0" dirty="0"/>
                        <a:t> Revetments</a:t>
                      </a:r>
                    </a:p>
                    <a:p>
                      <a:pPr>
                        <a:buFont typeface="Arial" pitchFamily="34" charset="0"/>
                        <a:buChar char="•"/>
                      </a:pPr>
                      <a:r>
                        <a:rPr lang="en-GB" sz="800" baseline="0" dirty="0"/>
                        <a:t> </a:t>
                      </a:r>
                      <a:r>
                        <a:rPr lang="en-GB" sz="800" baseline="0" dirty="0" err="1"/>
                        <a:t>Groynes</a:t>
                      </a:r>
                      <a:endParaRPr lang="en-GB" sz="800" dirty="0"/>
                    </a:p>
                  </a:txBody>
                  <a:tcPr/>
                </a:tc>
                <a:tc>
                  <a:txBody>
                    <a:bodyPr/>
                    <a:lstStyle/>
                    <a:p>
                      <a:pPr>
                        <a:buFont typeface="Arial" pitchFamily="34" charset="0"/>
                        <a:buChar char="•"/>
                      </a:pPr>
                      <a:r>
                        <a:rPr lang="en-GB" sz="900" dirty="0"/>
                        <a:t> Beach nourishment</a:t>
                      </a:r>
                    </a:p>
                    <a:p>
                      <a:pPr>
                        <a:buFont typeface="Arial" pitchFamily="34" charset="0"/>
                        <a:buChar char="•"/>
                      </a:pPr>
                      <a:r>
                        <a:rPr lang="en-GB" sz="900" dirty="0"/>
                        <a:t> Cliff </a:t>
                      </a:r>
                      <a:r>
                        <a:rPr lang="en-GB" sz="900" dirty="0" err="1"/>
                        <a:t>regrading</a:t>
                      </a:r>
                      <a:r>
                        <a:rPr lang="en-GB" sz="900" baseline="0" dirty="0"/>
                        <a:t> and drainage</a:t>
                      </a:r>
                    </a:p>
                    <a:p>
                      <a:pPr>
                        <a:buFont typeface="Arial" pitchFamily="34" charset="0"/>
                        <a:buChar char="•"/>
                      </a:pPr>
                      <a:r>
                        <a:rPr lang="en-GB" sz="900" baseline="0" dirty="0"/>
                        <a:t> Dune stabilisation</a:t>
                      </a:r>
                      <a:endParaRPr lang="en-GB" sz="900" dirty="0"/>
                    </a:p>
                  </a:txBody>
                  <a:tcPr/>
                </a:tc>
                <a:extLst>
                  <a:ext uri="{0D108BD9-81ED-4DB2-BD59-A6C34878D82A}">
                    <a16:rowId xmlns:a16="http://schemas.microsoft.com/office/drawing/2014/main" val="10001"/>
                  </a:ext>
                </a:extLst>
              </a:tr>
              <a:tr h="651269">
                <a:tc gridSpan="3">
                  <a:txBody>
                    <a:bodyPr/>
                    <a:lstStyle/>
                    <a:p>
                      <a:r>
                        <a:rPr lang="en-GB" sz="800" b="1" dirty="0">
                          <a:solidFill>
                            <a:srgbClr val="FF0000"/>
                          </a:solidFill>
                        </a:rPr>
                        <a:t>For each of these examples</a:t>
                      </a:r>
                      <a:r>
                        <a:rPr lang="en-GB" sz="800" b="1" baseline="0" dirty="0">
                          <a:solidFill>
                            <a:srgbClr val="FF0000"/>
                          </a:solidFill>
                        </a:rPr>
                        <a:t> of hard and soft engineering you need to know:</a:t>
                      </a:r>
                    </a:p>
                    <a:p>
                      <a:pPr lvl="1">
                        <a:buFontTx/>
                        <a:buChar char="-"/>
                      </a:pPr>
                      <a:r>
                        <a:rPr lang="en-GB" sz="800" b="1" baseline="0" dirty="0">
                          <a:solidFill>
                            <a:srgbClr val="FF0000"/>
                          </a:solidFill>
                        </a:rPr>
                        <a:t> Construction and materials used</a:t>
                      </a:r>
                    </a:p>
                    <a:p>
                      <a:pPr lvl="1">
                        <a:buFontTx/>
                        <a:buChar char="-"/>
                      </a:pPr>
                      <a:r>
                        <a:rPr lang="en-GB" sz="800" b="1" baseline="0" dirty="0">
                          <a:solidFill>
                            <a:srgbClr val="FF0000"/>
                          </a:solidFill>
                        </a:rPr>
                        <a:t> Its purpose</a:t>
                      </a:r>
                    </a:p>
                    <a:p>
                      <a:pPr lvl="1">
                        <a:buFontTx/>
                        <a:buChar char="-"/>
                      </a:pPr>
                      <a:r>
                        <a:rPr lang="en-GB" sz="800" b="1" baseline="0" dirty="0">
                          <a:solidFill>
                            <a:srgbClr val="FF0000"/>
                          </a:solidFill>
                        </a:rPr>
                        <a:t> Impact on the physical processes</a:t>
                      </a:r>
                      <a:endParaRPr lang="en-GB" sz="800" b="1" dirty="0">
                        <a:solidFill>
                          <a:srgbClr val="FF0000"/>
                        </a:solidFill>
                      </a:endParaRPr>
                    </a:p>
                  </a:txBody>
                  <a:tcPr/>
                </a:tc>
                <a:tc hMerge="1">
                  <a:txBody>
                    <a:bodyPr/>
                    <a:lstStyle/>
                    <a:p>
                      <a:pPr>
                        <a:buFont typeface="Arial" pitchFamily="34" charset="0"/>
                        <a:buChar char="•"/>
                      </a:pPr>
                      <a:endParaRPr lang="en-GB" dirty="0"/>
                    </a:p>
                  </a:txBody>
                  <a:tcPr/>
                </a:tc>
                <a:tc hMerge="1">
                  <a:txBody>
                    <a:bodyPr/>
                    <a:lstStyle/>
                    <a:p>
                      <a:pPr>
                        <a:buFont typeface="Arial" pitchFamily="34" charset="0"/>
                        <a:buChar char="•"/>
                      </a:pPr>
                      <a:endParaRPr lang="en-GB" dirty="0"/>
                    </a:p>
                  </a:txBody>
                  <a:tcPr/>
                </a:tc>
                <a:extLst>
                  <a:ext uri="{0D108BD9-81ED-4DB2-BD59-A6C34878D82A}">
                    <a16:rowId xmlns:a16="http://schemas.microsoft.com/office/drawing/2014/main" val="10002"/>
                  </a:ext>
                </a:extLst>
              </a:tr>
            </a:tbl>
          </a:graphicData>
        </a:graphic>
      </p:graphicFrame>
      <p:sp>
        <p:nvSpPr>
          <p:cNvPr id="34" name="Rectangle 33"/>
          <p:cNvSpPr/>
          <p:nvPr/>
        </p:nvSpPr>
        <p:spPr>
          <a:xfrm>
            <a:off x="6204856" y="6061166"/>
            <a:ext cx="5617029" cy="509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457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p:cNvSpPr txBox="1">
            <a:spLocks/>
          </p:cNvSpPr>
          <p:nvPr/>
        </p:nvSpPr>
        <p:spPr>
          <a:xfrm>
            <a:off x="156755" y="0"/>
            <a:ext cx="2886892" cy="138466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GB" sz="900" b="1" i="0" u="sng" strike="noStrike" kern="1200" cap="none" spc="0" normalizeH="0" baseline="0" noProof="0" dirty="0">
                <a:ln>
                  <a:noFill/>
                </a:ln>
                <a:solidFill>
                  <a:schemeClr val="dk1"/>
                </a:solidFill>
                <a:effectLst/>
                <a:uLnTx/>
                <a:uFillTx/>
                <a:latin typeface="+mn-lt"/>
                <a:ea typeface="+mn-ea"/>
                <a:cs typeface="+mn-cs"/>
              </a:rPr>
              <a:t>Sustainable coastal management </a:t>
            </a:r>
            <a:r>
              <a:rPr kumimoji="0" lang="en-GB" sz="900" b="0" i="0" u="none" strike="noStrike" kern="1200" cap="none" spc="0" normalizeH="0" baseline="0" noProof="0" dirty="0">
                <a:ln>
                  <a:noFill/>
                </a:ln>
                <a:solidFill>
                  <a:schemeClr val="dk1"/>
                </a:solidFill>
                <a:effectLst/>
                <a:uLnTx/>
                <a:uFillTx/>
                <a:latin typeface="+mn-lt"/>
                <a:ea typeface="+mn-ea"/>
                <a:cs typeface="+mn-cs"/>
              </a:rPr>
              <a:t>– to adapt to rising sea levels and increasing numbers of storms as well as increased erosion and flooding, communities need to adopt sustainable coastal management.</a:t>
            </a:r>
            <a:endParaRPr kumimoji="0" lang="en-GB" sz="900" b="1" i="0" u="sng" strike="noStrike" kern="1200" cap="none" spc="0" normalizeH="0" baseline="0" noProof="0" dirty="0">
              <a:ln>
                <a:noFill/>
              </a:ln>
              <a:solidFill>
                <a:schemeClr val="dk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chemeClr val="tx1"/>
                </a:solidFill>
                <a:effectLst/>
                <a:uLnTx/>
                <a:uFillTx/>
                <a:latin typeface="+mn-lt"/>
                <a:ea typeface="+mn-ea"/>
                <a:cs typeface="+mn-cs"/>
              </a:rPr>
              <a:t>Sustainable coastal management </a:t>
            </a:r>
            <a:r>
              <a:rPr kumimoji="0" lang="en-GB" sz="900" b="0" i="0" u="none" strike="noStrike" kern="1200" cap="none" spc="0" normalizeH="0" baseline="0" noProof="0" dirty="0">
                <a:ln>
                  <a:noFill/>
                </a:ln>
                <a:solidFill>
                  <a:srgbClr val="FF0000"/>
                </a:solidFill>
                <a:effectLst/>
                <a:uLnTx/>
                <a:uFillTx/>
                <a:latin typeface="+mn-lt"/>
                <a:ea typeface="+mn-ea"/>
                <a:cs typeface="+mn-cs"/>
              </a:rPr>
              <a:t>– Managing the wider coastal zone in terms of people and their economic livelihood, social and cultural wellbeing, safety from coastal hazards, as well as minimising environmental and ecological impacts. </a:t>
            </a:r>
          </a:p>
        </p:txBody>
      </p:sp>
      <p:pic>
        <p:nvPicPr>
          <p:cNvPr id="17" name="Picture 2"/>
          <p:cNvPicPr>
            <a:picLocks noChangeAspect="1" noChangeArrowheads="1"/>
          </p:cNvPicPr>
          <p:nvPr/>
        </p:nvPicPr>
        <p:blipFill>
          <a:blip r:embed="rId2" cstate="print"/>
          <a:srcRect l="2147" t="5590" r="3092" b="12959"/>
          <a:stretch>
            <a:fillRect/>
          </a:stretch>
        </p:blipFill>
        <p:spPr bwMode="auto">
          <a:xfrm>
            <a:off x="156754" y="1449977"/>
            <a:ext cx="2873829" cy="2468879"/>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18" name="Subtitle 2"/>
          <p:cNvSpPr txBox="1">
            <a:spLocks/>
          </p:cNvSpPr>
          <p:nvPr/>
        </p:nvSpPr>
        <p:spPr>
          <a:xfrm>
            <a:off x="169817" y="3983391"/>
            <a:ext cx="2873829" cy="165976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6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1" i="0" strike="noStrike" kern="1200" cap="none" spc="0" normalizeH="0" baseline="0" noProof="0" dirty="0">
                <a:ln>
                  <a:noFill/>
                </a:ln>
                <a:solidFill>
                  <a:schemeClr val="dk1"/>
                </a:solidFill>
                <a:effectLst/>
                <a:uLnTx/>
                <a:uFillTx/>
                <a:latin typeface="+mn-lt"/>
                <a:ea typeface="+mn-ea"/>
                <a:cs typeface="+mn-cs"/>
              </a:rPr>
              <a:t>Sustainable coastal management may lead to conflict:</a:t>
            </a:r>
          </a:p>
          <a:p>
            <a:pPr marL="0" marR="0" lvl="0" indent="0" algn="l" defTabSz="914400" rtl="0" eaLnBrk="1" fontAlgn="auto" latinLnBrk="0" hangingPunct="1">
              <a:lnSpc>
                <a:spcPct val="90000"/>
              </a:lnSpc>
              <a:spcBef>
                <a:spcPts val="1000"/>
              </a:spcBef>
              <a:spcAft>
                <a:spcPts val="0"/>
              </a:spcAft>
              <a:buClrTx/>
              <a:buSzTx/>
              <a:buFont typeface="Arial" pitchFamily="34" charset="0"/>
              <a:buChar char="•"/>
              <a:tabLst/>
              <a:defRPr/>
            </a:pPr>
            <a:r>
              <a:rPr lang="en-GB" sz="1600" dirty="0"/>
              <a:t> Coastal natural resources may have to be used less so some people lose income</a:t>
            </a:r>
          </a:p>
          <a:p>
            <a:pPr marL="0" marR="0" lvl="0" indent="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n-GB" sz="1600" i="0" strike="noStrike" kern="1200" cap="none" spc="0" normalizeH="0" noProof="0" dirty="0">
                <a:ln>
                  <a:noFill/>
                </a:ln>
                <a:solidFill>
                  <a:schemeClr val="dk1"/>
                </a:solidFill>
                <a:effectLst/>
                <a:uLnTx/>
                <a:uFillTx/>
                <a:latin typeface="+mn-lt"/>
                <a:ea typeface="+mn-ea"/>
                <a:cs typeface="+mn-cs"/>
              </a:rPr>
              <a:t> </a:t>
            </a:r>
            <a:r>
              <a:rPr lang="en-GB" sz="1600" dirty="0"/>
              <a:t>Relocation may be needed</a:t>
            </a:r>
          </a:p>
          <a:p>
            <a:pPr marL="0" marR="0" lvl="0" indent="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n-GB" sz="1600" i="0" strike="noStrike" kern="1200" cap="none" spc="0" normalizeH="0" noProof="0" dirty="0">
                <a:ln>
                  <a:noFill/>
                </a:ln>
                <a:solidFill>
                  <a:schemeClr val="dk1"/>
                </a:solidFill>
                <a:effectLst/>
                <a:uLnTx/>
                <a:uFillTx/>
                <a:latin typeface="+mn-lt"/>
                <a:ea typeface="+mn-ea"/>
                <a:cs typeface="+mn-cs"/>
              </a:rPr>
              <a:t> Some erosion/flooding will always occur – not everywhere can be protected</a:t>
            </a:r>
          </a:p>
          <a:p>
            <a:pPr marL="0" marR="0" lvl="0" indent="0" algn="l" defTabSz="914400" rtl="0" eaLnBrk="1" fontAlgn="auto" latinLnBrk="0" hangingPunct="1">
              <a:lnSpc>
                <a:spcPct val="90000"/>
              </a:lnSpc>
              <a:spcBef>
                <a:spcPts val="1000"/>
              </a:spcBef>
              <a:spcAft>
                <a:spcPts val="0"/>
              </a:spcAft>
              <a:buClrTx/>
              <a:buSzTx/>
              <a:buFont typeface="Arial" pitchFamily="34" charset="0"/>
              <a:buChar char="•"/>
              <a:tabLst/>
              <a:defRPr/>
            </a:pPr>
            <a:r>
              <a:rPr lang="en-GB" sz="1600" baseline="0" dirty="0"/>
              <a:t> Future trends may mean</a:t>
            </a:r>
            <a:r>
              <a:rPr lang="en-GB" sz="1600" dirty="0"/>
              <a:t> management plans need changing creating uncertainty</a:t>
            </a:r>
            <a:endParaRPr kumimoji="0" lang="en-GB" sz="1600" i="0" strike="noStrike" kern="1200" cap="none" spc="0" normalizeH="0" baseline="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endParaRPr kumimoji="0" lang="en-GB" sz="1800" b="0" i="1" u="none" strike="noStrike" kern="1200" cap="none" spc="0" normalizeH="0" baseline="0" noProof="0" dirty="0">
              <a:ln>
                <a:noFill/>
              </a:ln>
              <a:solidFill>
                <a:srgbClr val="FF0000"/>
              </a:solidFill>
              <a:effectLst/>
              <a:uLnTx/>
              <a:uFillTx/>
              <a:latin typeface="+mn-lt"/>
              <a:ea typeface="+mn-ea"/>
              <a:cs typeface="+mn-cs"/>
            </a:endParaRPr>
          </a:p>
        </p:txBody>
      </p:sp>
      <p:graphicFrame>
        <p:nvGraphicFramePr>
          <p:cNvPr id="19" name="Table 18"/>
          <p:cNvGraphicFramePr>
            <a:graphicFrameLocks noGrp="1"/>
          </p:cNvGraphicFramePr>
          <p:nvPr>
            <p:extLst>
              <p:ext uri="{D42A27DB-BD31-4B8C-83A1-F6EECF244321}">
                <p14:modId xmlns:p14="http://schemas.microsoft.com/office/powerpoint/2010/main" val="275606722"/>
              </p:ext>
            </p:extLst>
          </p:nvPr>
        </p:nvGraphicFramePr>
        <p:xfrm>
          <a:off x="3140076" y="182880"/>
          <a:ext cx="3508918" cy="1737360"/>
        </p:xfrm>
        <a:graphic>
          <a:graphicData uri="http://schemas.openxmlformats.org/drawingml/2006/table">
            <a:tbl>
              <a:tblPr firstRow="1" bandRow="1">
                <a:tableStyleId>{E8B1032C-EA38-4F05-BA0D-38AFFFC7BED3}</a:tableStyleId>
              </a:tblPr>
              <a:tblGrid>
                <a:gridCol w="876673">
                  <a:extLst>
                    <a:ext uri="{9D8B030D-6E8A-4147-A177-3AD203B41FA5}">
                      <a16:colId xmlns:a16="http://schemas.microsoft.com/office/drawing/2014/main" val="20000"/>
                    </a:ext>
                  </a:extLst>
                </a:gridCol>
                <a:gridCol w="2632245">
                  <a:extLst>
                    <a:ext uri="{9D8B030D-6E8A-4147-A177-3AD203B41FA5}">
                      <a16:colId xmlns:a16="http://schemas.microsoft.com/office/drawing/2014/main" val="20001"/>
                    </a:ext>
                  </a:extLst>
                </a:gridCol>
              </a:tblGrid>
              <a:tr h="1737360">
                <a:tc>
                  <a:txBody>
                    <a:bodyPr/>
                    <a:lstStyle/>
                    <a:p>
                      <a:pPr algn="ctr"/>
                      <a:r>
                        <a:rPr lang="en-GB" sz="1000" dirty="0"/>
                        <a:t>Integrated</a:t>
                      </a:r>
                      <a:r>
                        <a:rPr lang="en-GB" sz="1000" baseline="0" dirty="0"/>
                        <a:t> coastal zone management (ICZM)</a:t>
                      </a:r>
                      <a:endParaRPr lang="en-GB" sz="1000" dirty="0"/>
                    </a:p>
                  </a:txBody>
                  <a:tcPr/>
                </a:tc>
                <a:tc>
                  <a:txBody>
                    <a:bodyPr/>
                    <a:lstStyle/>
                    <a:p>
                      <a:r>
                        <a:rPr lang="en-GB" sz="900" b="0" dirty="0"/>
                        <a:t>A holistic</a:t>
                      </a:r>
                      <a:r>
                        <a:rPr lang="en-GB" sz="900" b="0" baseline="0" dirty="0"/>
                        <a:t> approach:</a:t>
                      </a:r>
                    </a:p>
                    <a:p>
                      <a:r>
                        <a:rPr lang="en-GB" sz="900" b="0" baseline="0" dirty="0"/>
                        <a:t>The entire coast is managed up to 2km back from the shoreline. This includes:</a:t>
                      </a:r>
                    </a:p>
                    <a:p>
                      <a:pPr lvl="1">
                        <a:buFont typeface="Arial" pitchFamily="34" charset="0"/>
                        <a:buChar char="•"/>
                      </a:pPr>
                      <a:r>
                        <a:rPr lang="en-GB" sz="900" b="0" baseline="0" dirty="0"/>
                        <a:t> All ecosystems</a:t>
                      </a:r>
                    </a:p>
                    <a:p>
                      <a:pPr lvl="1">
                        <a:buFont typeface="Arial" pitchFamily="34" charset="0"/>
                        <a:buChar char="•"/>
                      </a:pPr>
                      <a:r>
                        <a:rPr lang="en-GB" sz="900" b="0" baseline="0" dirty="0"/>
                        <a:t> Resources</a:t>
                      </a:r>
                    </a:p>
                    <a:p>
                      <a:pPr lvl="1">
                        <a:buFont typeface="Arial" pitchFamily="34" charset="0"/>
                        <a:buChar char="•"/>
                      </a:pPr>
                      <a:r>
                        <a:rPr lang="en-GB" sz="900" b="0" baseline="0" dirty="0"/>
                        <a:t> Human activity</a:t>
                      </a:r>
                    </a:p>
                    <a:p>
                      <a:pPr lvl="0">
                        <a:buFont typeface="Arial" pitchFamily="34" charset="0"/>
                        <a:buNone/>
                      </a:pPr>
                      <a:r>
                        <a:rPr lang="en-GB" sz="900" b="0" baseline="0" dirty="0"/>
                        <a:t>It recognises the importance of the coastal zone to people’s livelihoods</a:t>
                      </a:r>
                    </a:p>
                    <a:p>
                      <a:pPr lvl="0">
                        <a:buFont typeface="Arial" pitchFamily="34" charset="0"/>
                        <a:buNone/>
                      </a:pPr>
                      <a:br>
                        <a:rPr lang="en-GB" sz="900" b="0" baseline="0" dirty="0"/>
                      </a:br>
                      <a:r>
                        <a:rPr lang="en-GB" sz="900" b="0" baseline="0" dirty="0"/>
                        <a:t>It recognises that management of the coast must be sustainable </a:t>
                      </a:r>
                      <a:endParaRPr lang="en-GB" sz="900" b="0" dirty="0"/>
                    </a:p>
                  </a:txBody>
                  <a:tcPr/>
                </a:tc>
                <a:extLst>
                  <a:ext uri="{0D108BD9-81ED-4DB2-BD59-A6C34878D82A}">
                    <a16:rowId xmlns:a16="http://schemas.microsoft.com/office/drawing/2014/main" val="10000"/>
                  </a:ext>
                </a:extLst>
              </a:tr>
            </a:tbl>
          </a:graphicData>
        </a:graphic>
      </p:graphicFrame>
      <p:sp>
        <p:nvSpPr>
          <p:cNvPr id="20" name="TextBox 19"/>
          <p:cNvSpPr txBox="1"/>
          <p:nvPr/>
        </p:nvSpPr>
        <p:spPr>
          <a:xfrm>
            <a:off x="3513908" y="1981983"/>
            <a:ext cx="2129246" cy="230832"/>
          </a:xfrm>
          <a:prstGeom prst="rect">
            <a:avLst/>
          </a:prstGeom>
          <a:noFill/>
          <a:ln>
            <a:solidFill>
              <a:srgbClr val="FF0000"/>
            </a:solidFill>
          </a:ln>
        </p:spPr>
        <p:txBody>
          <a:bodyPr wrap="square" rtlCol="0">
            <a:spAutoFit/>
          </a:bodyPr>
          <a:lstStyle/>
          <a:p>
            <a:r>
              <a:rPr lang="en-GB" sz="900" dirty="0"/>
              <a:t>DEFRA – oversee UK coastal management</a:t>
            </a:r>
          </a:p>
        </p:txBody>
      </p:sp>
      <p:graphicFrame>
        <p:nvGraphicFramePr>
          <p:cNvPr id="32" name="Table 31"/>
          <p:cNvGraphicFramePr>
            <a:graphicFrameLocks noGrp="1"/>
          </p:cNvGraphicFramePr>
          <p:nvPr/>
        </p:nvGraphicFramePr>
        <p:xfrm>
          <a:off x="3122022" y="2299063"/>
          <a:ext cx="3526971" cy="2103120"/>
        </p:xfrm>
        <a:graphic>
          <a:graphicData uri="http://schemas.openxmlformats.org/drawingml/2006/table">
            <a:tbl>
              <a:tblPr firstRow="1" bandRow="1">
                <a:tableStyleId>{F2DE63D5-997A-4646-A377-4702673A728D}</a:tableStyleId>
              </a:tblPr>
              <a:tblGrid>
                <a:gridCol w="802198">
                  <a:extLst>
                    <a:ext uri="{9D8B030D-6E8A-4147-A177-3AD203B41FA5}">
                      <a16:colId xmlns:a16="http://schemas.microsoft.com/office/drawing/2014/main" val="20000"/>
                    </a:ext>
                  </a:extLst>
                </a:gridCol>
                <a:gridCol w="2724773">
                  <a:extLst>
                    <a:ext uri="{9D8B030D-6E8A-4147-A177-3AD203B41FA5}">
                      <a16:colId xmlns:a16="http://schemas.microsoft.com/office/drawing/2014/main" val="20001"/>
                    </a:ext>
                  </a:extLst>
                </a:gridCol>
              </a:tblGrid>
              <a:tr h="204583">
                <a:tc gridSpan="2">
                  <a:txBody>
                    <a:bodyPr/>
                    <a:lstStyle/>
                    <a:p>
                      <a:pPr algn="ctr"/>
                      <a:r>
                        <a:rPr lang="en-GB" sz="900" dirty="0"/>
                        <a:t>There are 4 key approaches to managing the coastline DEFRA will </a:t>
                      </a:r>
                      <a:r>
                        <a:rPr lang="en-GB" sz="900" u="sng" dirty="0"/>
                        <a:t>consider in SMPs (shoreline management plans)</a:t>
                      </a:r>
                      <a:endParaRPr lang="en-GB" sz="900" u="sng" dirty="0">
                        <a:solidFill>
                          <a:schemeClr val="bg1"/>
                        </a:solidFill>
                      </a:endParaRPr>
                    </a:p>
                  </a:txBody>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ctr"/>
                      <a:r>
                        <a:rPr lang="en-GB" sz="900" dirty="0"/>
                        <a:t>No intervention</a:t>
                      </a:r>
                    </a:p>
                  </a:txBody>
                  <a:tcPr/>
                </a:tc>
                <a:tc>
                  <a:txBody>
                    <a:bodyPr/>
                    <a:lstStyle/>
                    <a:p>
                      <a:r>
                        <a:rPr lang="en-GB" sz="900" dirty="0"/>
                        <a:t>No investment in defences</a:t>
                      </a:r>
                      <a:r>
                        <a:rPr lang="en-GB" sz="900" baseline="0" dirty="0"/>
                        <a:t> against flooding or erosion, the coast is allowed to flood -  ‘do nothing’.</a:t>
                      </a:r>
                      <a:endParaRPr lang="en-GB" sz="900" dirty="0"/>
                    </a:p>
                  </a:txBody>
                  <a:tcPr/>
                </a:tc>
                <a:extLst>
                  <a:ext uri="{0D108BD9-81ED-4DB2-BD59-A6C34878D82A}">
                    <a16:rowId xmlns:a16="http://schemas.microsoft.com/office/drawing/2014/main" val="10001"/>
                  </a:ext>
                </a:extLst>
              </a:tr>
              <a:tr h="204583">
                <a:tc>
                  <a:txBody>
                    <a:bodyPr/>
                    <a:lstStyle/>
                    <a:p>
                      <a:pPr algn="ctr"/>
                      <a:r>
                        <a:rPr lang="en-GB" sz="900" dirty="0"/>
                        <a:t>Hold the line</a:t>
                      </a:r>
                    </a:p>
                  </a:txBody>
                  <a:tcPr/>
                </a:tc>
                <a:tc>
                  <a:txBody>
                    <a:bodyPr/>
                    <a:lstStyle/>
                    <a:p>
                      <a:r>
                        <a:rPr lang="en-GB" sz="900" dirty="0"/>
                        <a:t>Maintain the</a:t>
                      </a:r>
                      <a:r>
                        <a:rPr lang="en-GB" sz="900" baseline="0" dirty="0"/>
                        <a:t> existing shoreline by building defences (this is the most common option – divided by hard and soft engineering techniques)</a:t>
                      </a:r>
                      <a:endParaRPr lang="en-GB" sz="900" dirty="0"/>
                    </a:p>
                  </a:txBody>
                  <a:tcPr/>
                </a:tc>
                <a:extLst>
                  <a:ext uri="{0D108BD9-81ED-4DB2-BD59-A6C34878D82A}">
                    <a16:rowId xmlns:a16="http://schemas.microsoft.com/office/drawing/2014/main" val="10002"/>
                  </a:ext>
                </a:extLst>
              </a:tr>
              <a:tr h="204583">
                <a:tc>
                  <a:txBody>
                    <a:bodyPr/>
                    <a:lstStyle/>
                    <a:p>
                      <a:pPr algn="ctr"/>
                      <a:r>
                        <a:rPr lang="en-GB" sz="900" dirty="0"/>
                        <a:t>Strategic (Managed)</a:t>
                      </a:r>
                      <a:r>
                        <a:rPr lang="en-GB" sz="900" baseline="0" dirty="0"/>
                        <a:t> realignment</a:t>
                      </a:r>
                      <a:endParaRPr lang="en-GB" sz="900" dirty="0"/>
                    </a:p>
                  </a:txBody>
                  <a:tcPr/>
                </a:tc>
                <a:tc>
                  <a:txBody>
                    <a:bodyPr/>
                    <a:lstStyle/>
                    <a:p>
                      <a:r>
                        <a:rPr lang="en-GB" sz="900" dirty="0"/>
                        <a:t>Allow the coastline</a:t>
                      </a:r>
                      <a:r>
                        <a:rPr lang="en-GB" sz="900" baseline="0" dirty="0"/>
                        <a:t> to move naturally (in most cases to recede), but managing the process to direct it in certain areas. </a:t>
                      </a:r>
                      <a:endParaRPr lang="en-GB" sz="900" dirty="0"/>
                    </a:p>
                  </a:txBody>
                  <a:tcPr/>
                </a:tc>
                <a:extLst>
                  <a:ext uri="{0D108BD9-81ED-4DB2-BD59-A6C34878D82A}">
                    <a16:rowId xmlns:a16="http://schemas.microsoft.com/office/drawing/2014/main" val="10003"/>
                  </a:ext>
                </a:extLst>
              </a:tr>
              <a:tr h="204583">
                <a:tc>
                  <a:txBody>
                    <a:bodyPr/>
                    <a:lstStyle/>
                    <a:p>
                      <a:pPr algn="ctr"/>
                      <a:r>
                        <a:rPr lang="en-GB" sz="900" dirty="0"/>
                        <a:t>Advance the line</a:t>
                      </a:r>
                    </a:p>
                  </a:txBody>
                  <a:tcPr/>
                </a:tc>
                <a:tc>
                  <a:txBody>
                    <a:bodyPr/>
                    <a:lstStyle/>
                    <a:p>
                      <a:r>
                        <a:rPr lang="en-GB" sz="900" dirty="0"/>
                        <a:t>Build new coastal defences on the seaward</a:t>
                      </a:r>
                      <a:r>
                        <a:rPr lang="en-GB" sz="900" baseline="0" dirty="0"/>
                        <a:t> side of the existing coastline. Usually involves land reclamation.</a:t>
                      </a:r>
                      <a:endParaRPr lang="en-GB" sz="900" dirty="0"/>
                    </a:p>
                  </a:txBody>
                  <a:tcPr/>
                </a:tc>
                <a:extLst>
                  <a:ext uri="{0D108BD9-81ED-4DB2-BD59-A6C34878D82A}">
                    <a16:rowId xmlns:a16="http://schemas.microsoft.com/office/drawing/2014/main" val="10004"/>
                  </a:ext>
                </a:extLst>
              </a:tr>
            </a:tbl>
          </a:graphicData>
        </a:graphic>
      </p:graphicFrame>
      <p:sp>
        <p:nvSpPr>
          <p:cNvPr id="36" name="Subtitle 2"/>
          <p:cNvSpPr txBox="1">
            <a:spLocks/>
          </p:cNvSpPr>
          <p:nvPr/>
        </p:nvSpPr>
        <p:spPr>
          <a:xfrm>
            <a:off x="3095897" y="4562510"/>
            <a:ext cx="3553097" cy="1694598"/>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6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1" i="0" u="sng" strike="noStrike" kern="1200" cap="none" spc="0" normalizeH="0" baseline="0" noProof="0" dirty="0">
                <a:ln>
                  <a:noFill/>
                </a:ln>
                <a:solidFill>
                  <a:schemeClr val="dk1"/>
                </a:solidFill>
                <a:effectLst/>
                <a:uLnTx/>
                <a:uFillTx/>
                <a:latin typeface="+mn-lt"/>
                <a:ea typeface="+mn-ea"/>
                <a:cs typeface="+mn-cs"/>
              </a:rPr>
              <a:t>Cost benefit </a:t>
            </a:r>
            <a:r>
              <a:rPr kumimoji="0" lang="en-GB" sz="1800" b="1" i="0" u="sng" strike="noStrike" kern="1200" cap="none" spc="0" normalizeH="0" baseline="0" noProof="0" dirty="0" err="1">
                <a:ln>
                  <a:noFill/>
                </a:ln>
                <a:solidFill>
                  <a:schemeClr val="dk1"/>
                </a:solidFill>
                <a:effectLst/>
                <a:uLnTx/>
                <a:uFillTx/>
                <a:latin typeface="+mn-lt"/>
                <a:ea typeface="+mn-ea"/>
                <a:cs typeface="+mn-cs"/>
              </a:rPr>
              <a:t>analsis</a:t>
            </a:r>
            <a:r>
              <a:rPr kumimoji="0" lang="en-GB" sz="1800" b="1" i="0" u="sng" strike="noStrike" kern="1200" cap="none" spc="0" normalizeH="0" baseline="0" noProof="0" dirty="0">
                <a:ln>
                  <a:noFill/>
                </a:ln>
                <a:solidFill>
                  <a:schemeClr val="dk1"/>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CBA – used to help decide if defending a coastline from erosion and/or flooding is economically justifiable.</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GB" sz="1800" b="0" i="0" u="none" strike="noStrike" kern="1200" cap="none" spc="0" normalizeH="0" baseline="0" noProof="0" dirty="0" err="1">
                <a:ln>
                  <a:noFill/>
                </a:ln>
                <a:solidFill>
                  <a:schemeClr val="tx1"/>
                </a:solidFill>
                <a:effectLst/>
                <a:uLnTx/>
                <a:uFillTx/>
                <a:latin typeface="+mn-lt"/>
                <a:ea typeface="+mn-ea"/>
                <a:cs typeface="+mn-cs"/>
              </a:rPr>
              <a:t>Happisburgh</a:t>
            </a:r>
            <a:r>
              <a:rPr kumimoji="0" lang="en-GB" sz="1800" b="0" i="0" u="none" strike="noStrike" kern="1200" cap="none" spc="0" normalizeH="0" baseline="0" noProof="0" dirty="0">
                <a:ln>
                  <a:noFill/>
                </a:ln>
                <a:solidFill>
                  <a:schemeClr val="tx1"/>
                </a:solidFill>
                <a:effectLst/>
                <a:uLnTx/>
                <a:uFillTx/>
                <a:latin typeface="+mn-lt"/>
                <a:ea typeface="+mn-ea"/>
                <a:cs typeface="+mn-cs"/>
              </a:rPr>
              <a:t>, North Norfolk</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en-GB" sz="1500" b="0" i="0" u="none" strike="noStrike" kern="1200" cap="none" spc="0" normalizeH="0" baseline="0" noProof="0" dirty="0">
                <a:ln>
                  <a:noFill/>
                </a:ln>
                <a:solidFill>
                  <a:schemeClr val="tx1"/>
                </a:solidFill>
                <a:effectLst/>
                <a:uLnTx/>
                <a:uFillTx/>
                <a:latin typeface="+mn-lt"/>
                <a:ea typeface="+mn-ea"/>
                <a:cs typeface="+mn-cs"/>
              </a:rPr>
              <a:t> No active intervention decided based on CBA</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en-GB" sz="1500" b="0" i="0" u="none" strike="noStrike" kern="1200" cap="none" spc="0" normalizeH="0" baseline="0" noProof="0" dirty="0">
                <a:ln>
                  <a:noFill/>
                </a:ln>
                <a:solidFill>
                  <a:schemeClr val="tx1"/>
                </a:solidFill>
                <a:effectLst/>
                <a:uLnTx/>
                <a:uFillTx/>
                <a:latin typeface="+mn-lt"/>
                <a:ea typeface="+mn-ea"/>
                <a:cs typeface="+mn-cs"/>
              </a:rPr>
              <a:t> To defend the village would have impacted on the wider coastal management plan</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en-GB" sz="1500" b="0" i="0" u="none" strike="noStrike" kern="1200" cap="none" spc="0" normalizeH="0" baseline="0" noProof="0" dirty="0">
                <a:ln>
                  <a:noFill/>
                </a:ln>
                <a:solidFill>
                  <a:schemeClr val="tx1"/>
                </a:solidFill>
                <a:effectLst/>
                <a:uLnTx/>
                <a:uFillTx/>
                <a:latin typeface="+mn-lt"/>
                <a:ea typeface="+mn-ea"/>
                <a:cs typeface="+mn-cs"/>
              </a:rPr>
              <a:t> Too costly to defend the coast</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en-GB" sz="1500" b="0" i="0" u="none" strike="noStrike" kern="1200" cap="none" spc="0" normalizeH="0" baseline="0" noProof="0" dirty="0">
                <a:ln>
                  <a:noFill/>
                </a:ln>
                <a:solidFill>
                  <a:schemeClr val="tx1"/>
                </a:solidFill>
                <a:effectLst/>
                <a:uLnTx/>
                <a:uFillTx/>
                <a:latin typeface="+mn-lt"/>
                <a:ea typeface="+mn-ea"/>
                <a:cs typeface="+mn-cs"/>
              </a:rPr>
              <a:t> Too much impact on erosion down the coast if hard engineering utilised</a:t>
            </a:r>
          </a:p>
          <a:p>
            <a:pPr marL="685800" marR="0" lvl="1" indent="-228600" algn="l" defTabSz="914400" rtl="0" eaLnBrk="1" fontAlgn="auto" latinLnBrk="0" hangingPunct="1">
              <a:lnSpc>
                <a:spcPct val="90000"/>
              </a:lnSpc>
              <a:spcBef>
                <a:spcPts val="500"/>
              </a:spcBef>
              <a:spcAft>
                <a:spcPts val="0"/>
              </a:spcAft>
              <a:buClrTx/>
              <a:buSzTx/>
              <a:buFontTx/>
              <a:buChar char="-"/>
              <a:tabLst/>
              <a:defRPr/>
            </a:pP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7" name="Subtitle 2"/>
          <p:cNvSpPr txBox="1">
            <a:spLocks/>
          </p:cNvSpPr>
          <p:nvPr/>
        </p:nvSpPr>
        <p:spPr>
          <a:xfrm>
            <a:off x="6714310" y="1"/>
            <a:ext cx="5316582" cy="194636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55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1" i="0" strike="noStrike" kern="1200" cap="none" spc="0" normalizeH="0" baseline="0" noProof="0" dirty="0">
                <a:ln>
                  <a:noFill/>
                </a:ln>
                <a:solidFill>
                  <a:schemeClr val="dk1"/>
                </a:solidFill>
                <a:effectLst/>
                <a:uLnTx/>
                <a:uFillTx/>
                <a:latin typeface="+mn-lt"/>
                <a:ea typeface="+mn-ea"/>
                <a:cs typeface="+mn-cs"/>
              </a:rPr>
              <a:t>Environmental Impact</a:t>
            </a:r>
            <a:r>
              <a:rPr lang="en-GB" sz="1700" b="1" dirty="0"/>
              <a:t> Assessment (EIA) aims to identify:</a:t>
            </a:r>
          </a:p>
          <a:p>
            <a:pPr lvl="1">
              <a:lnSpc>
                <a:spcPct val="90000"/>
              </a:lnSpc>
              <a:spcBef>
                <a:spcPts val="1000"/>
              </a:spcBef>
              <a:buFont typeface="Arial" pitchFamily="34" charset="0"/>
              <a:buChar char="•"/>
            </a:pPr>
            <a:r>
              <a:rPr kumimoji="0" lang="en-GB" sz="1600" b="1" i="0" strike="noStrike" kern="1200" cap="none" spc="0" normalizeH="0" baseline="0" noProof="0" dirty="0">
                <a:ln>
                  <a:noFill/>
                </a:ln>
                <a:solidFill>
                  <a:schemeClr val="dk1"/>
                </a:solidFill>
                <a:effectLst/>
                <a:uLnTx/>
                <a:uFillTx/>
                <a:latin typeface="+mn-lt"/>
                <a:ea typeface="+mn-ea"/>
                <a:cs typeface="+mn-cs"/>
              </a:rPr>
              <a:t> </a:t>
            </a:r>
            <a:r>
              <a:rPr lang="en-GB" sz="1600" dirty="0"/>
              <a:t>The short term impacts of construction on the coastal environment</a:t>
            </a:r>
          </a:p>
          <a:p>
            <a:pPr lvl="1">
              <a:lnSpc>
                <a:spcPct val="90000"/>
              </a:lnSpc>
              <a:spcBef>
                <a:spcPts val="1000"/>
              </a:spcBef>
              <a:buFont typeface="Arial" pitchFamily="34" charset="0"/>
              <a:buChar char="•"/>
            </a:pPr>
            <a:r>
              <a:rPr kumimoji="0" lang="en-GB" sz="1600" i="0" strike="noStrike" kern="1200" cap="none" spc="0" normalizeH="0" baseline="0" noProof="0" dirty="0">
                <a:ln>
                  <a:noFill/>
                </a:ln>
                <a:solidFill>
                  <a:schemeClr val="dk1"/>
                </a:solidFill>
                <a:effectLst/>
                <a:uLnTx/>
                <a:uFillTx/>
                <a:latin typeface="+mn-lt"/>
                <a:ea typeface="+mn-ea"/>
                <a:cs typeface="+mn-cs"/>
              </a:rPr>
              <a:t> The long term impacts of building new sea</a:t>
            </a:r>
            <a:r>
              <a:rPr kumimoji="0" lang="en-GB" sz="1600" i="0" strike="noStrike" kern="1200" cap="none" spc="0" normalizeH="0" noProof="0" dirty="0">
                <a:ln>
                  <a:noFill/>
                </a:ln>
                <a:solidFill>
                  <a:schemeClr val="dk1"/>
                </a:solidFill>
                <a:effectLst/>
                <a:uLnTx/>
                <a:uFillTx/>
                <a:latin typeface="+mn-lt"/>
                <a:ea typeface="+mn-ea"/>
                <a:cs typeface="+mn-cs"/>
              </a:rPr>
              <a:t> defences or changing policy from hold the line to do nothing</a:t>
            </a:r>
          </a:p>
          <a:p>
            <a:pPr>
              <a:lnSpc>
                <a:spcPct val="90000"/>
              </a:lnSpc>
              <a:spcBef>
                <a:spcPts val="1000"/>
              </a:spcBef>
            </a:pPr>
            <a:r>
              <a:rPr lang="en-GB" sz="1600" b="1" noProof="0" dirty="0"/>
              <a:t>EIA includes assessments of:</a:t>
            </a:r>
          </a:p>
          <a:p>
            <a:pPr lvl="1">
              <a:lnSpc>
                <a:spcPct val="90000"/>
              </a:lnSpc>
              <a:spcBef>
                <a:spcPts val="1000"/>
              </a:spcBef>
              <a:buFont typeface="Arial" pitchFamily="34" charset="0"/>
              <a:buChar char="•"/>
            </a:pPr>
            <a:r>
              <a:rPr kumimoji="0" lang="en-GB" sz="1600" i="0" strike="noStrike" kern="1200" cap="none" spc="0" normalizeH="0" dirty="0">
                <a:ln>
                  <a:noFill/>
                </a:ln>
                <a:solidFill>
                  <a:schemeClr val="dk1"/>
                </a:solidFill>
                <a:effectLst/>
                <a:uLnTx/>
                <a:uFillTx/>
                <a:latin typeface="+mn-lt"/>
                <a:ea typeface="+mn-ea"/>
                <a:cs typeface="+mn-cs"/>
              </a:rPr>
              <a:t> </a:t>
            </a:r>
            <a:r>
              <a:rPr lang="en-GB" sz="1600" dirty="0"/>
              <a:t>Impacts on water movement and sediment flow </a:t>
            </a:r>
          </a:p>
          <a:p>
            <a:pPr lvl="1">
              <a:lnSpc>
                <a:spcPct val="90000"/>
              </a:lnSpc>
              <a:spcBef>
                <a:spcPts val="1000"/>
              </a:spcBef>
              <a:buFont typeface="Arial" pitchFamily="34" charset="0"/>
              <a:buChar char="•"/>
            </a:pPr>
            <a:r>
              <a:rPr kumimoji="0" lang="en-GB" sz="1600" i="0" strike="noStrike" kern="1200" cap="none" spc="0" normalizeH="0" baseline="0" noProof="0" dirty="0">
                <a:ln>
                  <a:noFill/>
                </a:ln>
                <a:solidFill>
                  <a:schemeClr val="dk1"/>
                </a:solidFill>
                <a:effectLst/>
                <a:uLnTx/>
                <a:uFillTx/>
                <a:latin typeface="+mn-lt"/>
                <a:ea typeface="+mn-ea"/>
                <a:cs typeface="+mn-cs"/>
              </a:rPr>
              <a:t> Impacts</a:t>
            </a:r>
            <a:r>
              <a:rPr kumimoji="0" lang="en-GB" sz="1600" i="0" strike="noStrike" kern="1200" cap="none" spc="0" normalizeH="0" noProof="0" dirty="0">
                <a:ln>
                  <a:noFill/>
                </a:ln>
                <a:solidFill>
                  <a:schemeClr val="dk1"/>
                </a:solidFill>
                <a:effectLst/>
                <a:uLnTx/>
                <a:uFillTx/>
                <a:latin typeface="+mn-lt"/>
                <a:ea typeface="+mn-ea"/>
                <a:cs typeface="+mn-cs"/>
              </a:rPr>
              <a:t> on water quality which can impact sensitive marine species</a:t>
            </a:r>
          </a:p>
          <a:p>
            <a:pPr lvl="1">
              <a:lnSpc>
                <a:spcPct val="90000"/>
              </a:lnSpc>
              <a:spcBef>
                <a:spcPts val="1000"/>
              </a:spcBef>
              <a:buFont typeface="Arial" pitchFamily="34" charset="0"/>
              <a:buChar char="•"/>
            </a:pPr>
            <a:r>
              <a:rPr lang="en-GB" sz="1600" baseline="0" dirty="0"/>
              <a:t>  possible changes to flora and fauna including marine plants and species</a:t>
            </a:r>
          </a:p>
          <a:p>
            <a:pPr lvl="1">
              <a:lnSpc>
                <a:spcPct val="90000"/>
              </a:lnSpc>
              <a:spcBef>
                <a:spcPts val="1000"/>
              </a:spcBef>
              <a:buFont typeface="Arial" pitchFamily="34" charset="0"/>
              <a:buChar char="•"/>
            </a:pPr>
            <a:r>
              <a:rPr kumimoji="0" lang="en-GB" sz="1600" i="0" strike="noStrike" kern="1200" cap="none" spc="0" normalizeH="0" noProof="0" dirty="0">
                <a:ln>
                  <a:noFill/>
                </a:ln>
                <a:solidFill>
                  <a:schemeClr val="dk1"/>
                </a:solidFill>
                <a:effectLst/>
                <a:uLnTx/>
                <a:uFillTx/>
                <a:latin typeface="+mn-lt"/>
                <a:ea typeface="+mn-ea"/>
                <a:cs typeface="+mn-cs"/>
              </a:rPr>
              <a:t> Wider environmental impacts such as air quality and noise pollution during construction</a:t>
            </a:r>
            <a:endParaRPr kumimoji="0" lang="en-GB" sz="1600" i="0" strike="noStrike" kern="1200" cap="none" spc="0" normalizeH="0" baseline="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1" u="none" strike="noStrike" kern="1200" cap="none" spc="0" normalizeH="0" baseline="0" noProof="0" dirty="0">
              <a:ln>
                <a:noFill/>
              </a:ln>
              <a:solidFill>
                <a:srgbClr val="FF0000"/>
              </a:solidFill>
              <a:effectLst/>
              <a:uLnTx/>
              <a:uFillTx/>
              <a:latin typeface="+mn-lt"/>
              <a:ea typeface="+mn-ea"/>
              <a:cs typeface="+mn-cs"/>
            </a:endParaRPr>
          </a:p>
        </p:txBody>
      </p:sp>
      <p:sp>
        <p:nvSpPr>
          <p:cNvPr id="38" name="TextBox 37"/>
          <p:cNvSpPr txBox="1"/>
          <p:nvPr/>
        </p:nvSpPr>
        <p:spPr>
          <a:xfrm>
            <a:off x="6727372" y="1985554"/>
            <a:ext cx="5303520"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900" b="1" u="sng" dirty="0"/>
              <a:t>Conflict winners and losers</a:t>
            </a:r>
          </a:p>
          <a:p>
            <a:r>
              <a:rPr lang="en-GB" sz="900" dirty="0"/>
              <a:t>Coastal management decisions directly affect people’s lives. </a:t>
            </a:r>
          </a:p>
          <a:p>
            <a:endParaRPr lang="en-GB" sz="900" dirty="0"/>
          </a:p>
          <a:p>
            <a:r>
              <a:rPr lang="en-GB" sz="900" b="1" dirty="0"/>
              <a:t>Winners </a:t>
            </a:r>
            <a:r>
              <a:rPr lang="en-GB" sz="900" dirty="0"/>
              <a:t>– People who gain from a decision e.g. Economically  (their property is safe), environmentally (habitats are conserved), socially (communities can remain in place</a:t>
            </a:r>
          </a:p>
          <a:p>
            <a:endParaRPr lang="en-GB" sz="900" dirty="0"/>
          </a:p>
          <a:p>
            <a:r>
              <a:rPr lang="en-GB" sz="900" b="1" dirty="0"/>
              <a:t>Losers</a:t>
            </a:r>
            <a:r>
              <a:rPr lang="en-GB" sz="900" dirty="0"/>
              <a:t> – People who are likely to lose property, their business of jobs, be forced to move, see the coastline concreted over</a:t>
            </a:r>
          </a:p>
          <a:p>
            <a:endParaRPr lang="en-GB" sz="900" dirty="0"/>
          </a:p>
          <a:p>
            <a:r>
              <a:rPr lang="en-GB" sz="900" b="1" dirty="0"/>
              <a:t>Inevitability of winners and losers due to:</a:t>
            </a:r>
          </a:p>
          <a:p>
            <a:pPr lvl="1"/>
            <a:r>
              <a:rPr lang="en-GB" sz="900" dirty="0"/>
              <a:t> - DEFRA and councils have limited </a:t>
            </a:r>
            <a:r>
              <a:rPr lang="en-GB" sz="900" dirty="0" err="1"/>
              <a:t>resoures</a:t>
            </a:r>
            <a:endParaRPr lang="en-GB" sz="900" dirty="0"/>
          </a:p>
          <a:p>
            <a:pPr lvl="1"/>
            <a:r>
              <a:rPr lang="en-GB" sz="900" dirty="0"/>
              <a:t> - SMPs mean some areas are protected and others not</a:t>
            </a:r>
          </a:p>
        </p:txBody>
      </p:sp>
      <p:sp>
        <p:nvSpPr>
          <p:cNvPr id="39" name="TextBox 38"/>
          <p:cNvSpPr txBox="1"/>
          <p:nvPr/>
        </p:nvSpPr>
        <p:spPr>
          <a:xfrm>
            <a:off x="6740434" y="3864615"/>
            <a:ext cx="2664823"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900" b="1" u="sng" dirty="0"/>
              <a:t>Case study – </a:t>
            </a:r>
            <a:r>
              <a:rPr lang="en-GB" sz="900" b="1" u="sng" dirty="0" err="1"/>
              <a:t>Blackwater</a:t>
            </a:r>
            <a:r>
              <a:rPr lang="en-GB" sz="900" b="1" u="sng" dirty="0"/>
              <a:t> Estuary, Essex</a:t>
            </a:r>
          </a:p>
          <a:p>
            <a:r>
              <a:rPr lang="en-GB" sz="900" dirty="0"/>
              <a:t>Case study where all stakeholders agreed on management decision</a:t>
            </a:r>
          </a:p>
          <a:p>
            <a:pPr>
              <a:buFontTx/>
              <a:buChar char="-"/>
            </a:pPr>
            <a:r>
              <a:rPr lang="en-GB" sz="900" dirty="0"/>
              <a:t>New salt marshes were created by beaching the sea walls</a:t>
            </a:r>
          </a:p>
          <a:p>
            <a:pPr>
              <a:buFontTx/>
              <a:buChar char="-"/>
            </a:pPr>
            <a:r>
              <a:rPr lang="en-GB" sz="900" dirty="0"/>
              <a:t> Landowners were generously compensated</a:t>
            </a:r>
          </a:p>
          <a:p>
            <a:pPr>
              <a:buFontTx/>
              <a:buChar char="-"/>
            </a:pPr>
            <a:r>
              <a:rPr lang="en-GB" sz="900" dirty="0"/>
              <a:t> flood risk reduced as land allowed to flood to create the new ecosystems</a:t>
            </a:r>
          </a:p>
          <a:p>
            <a:pPr>
              <a:buFontTx/>
              <a:buChar char="-"/>
            </a:pPr>
            <a:r>
              <a:rPr lang="en-GB" sz="900" dirty="0"/>
              <a:t> Additional leisure and income streams from tourism</a:t>
            </a:r>
          </a:p>
        </p:txBody>
      </p:sp>
      <p:sp>
        <p:nvSpPr>
          <p:cNvPr id="40" name="TextBox 39"/>
          <p:cNvSpPr txBox="1"/>
          <p:nvPr/>
        </p:nvSpPr>
        <p:spPr>
          <a:xfrm>
            <a:off x="9509760" y="3871674"/>
            <a:ext cx="2521131"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900" b="1" u="sng" dirty="0"/>
              <a:t>Coastal management in the developing world</a:t>
            </a:r>
          </a:p>
          <a:p>
            <a:r>
              <a:rPr lang="en-GB" sz="900" dirty="0"/>
              <a:t>Many areas in the developing world area experiencing rapid coastal erosion – Maldives, Vietnam, West African coast etc, often due to:</a:t>
            </a:r>
          </a:p>
          <a:p>
            <a:pPr lvl="1">
              <a:buFontTx/>
              <a:buChar char="-"/>
            </a:pPr>
            <a:r>
              <a:rPr lang="en-GB" sz="900" dirty="0"/>
              <a:t> Upstream dams</a:t>
            </a:r>
          </a:p>
          <a:p>
            <a:pPr lvl="1">
              <a:buFontTx/>
              <a:buChar char="-"/>
            </a:pPr>
            <a:r>
              <a:rPr lang="en-GB" sz="900" dirty="0"/>
              <a:t> Rapid and unplanned urbanisation, development of tourist resorts and piecemeal defences with no overall plan</a:t>
            </a:r>
          </a:p>
          <a:p>
            <a:pPr lvl="1">
              <a:buFontTx/>
              <a:buChar char="-"/>
            </a:pPr>
            <a:r>
              <a:rPr lang="en-GB" sz="900" dirty="0"/>
              <a:t> Widespread destruction on mangrove forests</a:t>
            </a:r>
          </a:p>
          <a:p>
            <a:pPr>
              <a:buFontTx/>
              <a:buChar char="-"/>
            </a:pPr>
            <a:endParaRPr lang="en-GB" sz="900" dirty="0"/>
          </a:p>
          <a:p>
            <a:r>
              <a:rPr lang="en-GB" sz="900" dirty="0"/>
              <a:t>Many losers are the poorest, including farmers. </a:t>
            </a:r>
          </a:p>
        </p:txBody>
      </p:sp>
    </p:spTree>
    <p:extLst>
      <p:ext uri="{BB962C8B-B14F-4D97-AF65-F5344CB8AC3E}">
        <p14:creationId xmlns:p14="http://schemas.microsoft.com/office/powerpoint/2010/main" val="281457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04" y="101599"/>
            <a:ext cx="5580104" cy="42974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Coastal Landscapes and Change</a:t>
            </a:r>
          </a:p>
        </p:txBody>
      </p:sp>
      <p:sp>
        <p:nvSpPr>
          <p:cNvPr id="9" name="Subtitle 2"/>
          <p:cNvSpPr txBox="1">
            <a:spLocks/>
          </p:cNvSpPr>
          <p:nvPr/>
        </p:nvSpPr>
        <p:spPr>
          <a:xfrm>
            <a:off x="5857102" y="101599"/>
            <a:ext cx="6211329" cy="663283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u="sng" dirty="0"/>
              <a:t>Holderness Coast</a:t>
            </a:r>
          </a:p>
          <a:p>
            <a:pPr marL="228600" indent="-228600" algn="l">
              <a:spcBef>
                <a:spcPts val="600"/>
              </a:spcBef>
              <a:buAutoNum type="arabicPeriod"/>
            </a:pPr>
            <a:r>
              <a:rPr lang="en-GB" sz="1800" b="1" u="sng" dirty="0"/>
              <a:t>Sediment Cell: </a:t>
            </a:r>
            <a:r>
              <a:rPr lang="en-GB" sz="1800" dirty="0"/>
              <a:t>Example of a sediment cell (11 around England &amp; Wales).</a:t>
            </a:r>
          </a:p>
          <a:p>
            <a:pPr marL="171450" indent="-171450" algn="l">
              <a:spcBef>
                <a:spcPts val="600"/>
              </a:spcBef>
              <a:buFontTx/>
              <a:buChar char="-"/>
            </a:pPr>
            <a:r>
              <a:rPr lang="en-GB" sz="1800" dirty="0"/>
              <a:t>Source = Flamborough Head’s chalk, transfer zones = long shore drift, sinks = depositional landforms e.g. Spurn Head.  </a:t>
            </a:r>
          </a:p>
          <a:p>
            <a:pPr marL="171450" indent="-171450" algn="l">
              <a:spcBef>
                <a:spcPts val="600"/>
              </a:spcBef>
              <a:buFontTx/>
              <a:buChar char="-"/>
            </a:pPr>
            <a:r>
              <a:rPr lang="en-GB" sz="1800" dirty="0"/>
              <a:t>Sediment cell is impacted by major erosion events e.g. during a storm or human intervention. </a:t>
            </a:r>
          </a:p>
          <a:p>
            <a:pPr algn="l"/>
            <a:r>
              <a:rPr lang="en-GB" sz="1800" b="1" u="sng" dirty="0"/>
              <a:t>2. Coastal Management in a developed country - (policy decisions, stakeholders, winner / losers, attitudes, future uncertainty). </a:t>
            </a:r>
          </a:p>
          <a:p>
            <a:pPr algn="l"/>
            <a:r>
              <a:rPr lang="en-GB" sz="1800" b="1" dirty="0"/>
              <a:t>Hornsea and Mappleton:</a:t>
            </a:r>
            <a:r>
              <a:rPr lang="en-GB" sz="1800" dirty="0"/>
              <a:t> policy decision is to hold the line. </a:t>
            </a:r>
          </a:p>
          <a:p>
            <a:pPr algn="l"/>
            <a:r>
              <a:rPr lang="en-GB" sz="1800" b="1" dirty="0"/>
              <a:t>- HORNSEA: </a:t>
            </a:r>
            <a:r>
              <a:rPr lang="en-GB" sz="1800" dirty="0"/>
              <a:t>Regional economic centre, 8500 population, historic sites, Hornsea Mere (lake habitat for birds – SSSI)  </a:t>
            </a:r>
            <a:endParaRPr lang="en-GB" sz="1800" b="1" dirty="0"/>
          </a:p>
          <a:p>
            <a:pPr marL="171450" indent="-171450" algn="l">
              <a:buFontTx/>
              <a:buChar char="-"/>
            </a:pPr>
            <a:r>
              <a:rPr lang="en-GB" sz="1800" b="1" dirty="0"/>
              <a:t>MAPPLETON:</a:t>
            </a:r>
            <a:r>
              <a:rPr lang="en-GB" sz="1800" dirty="0"/>
              <a:t> protected since 1990’s – 2 rock groynes, rip-rap, cliff regrading (1991), if the decision was revisited it would be less likely to be defended.  2010 SMP – economic need for defending Mappleton was ‘marginal’. </a:t>
            </a:r>
          </a:p>
          <a:p>
            <a:pPr marL="171450" indent="-171450" algn="l">
              <a:buFontTx/>
              <a:buChar char="-"/>
            </a:pPr>
            <a:r>
              <a:rPr lang="en-GB" sz="1800" dirty="0"/>
              <a:t>In ‘no active intervention’ are 400m of land could be lost by 2105, B1242 will be lost by 2105, 200 hectares of farmland and 32 properties are likely to have been lost by 2055, the North Cliff are of Hornsea will have coastal properties at risk by 2055. High-possibility of coastal erosion outflanking its defences. </a:t>
            </a:r>
          </a:p>
          <a:p>
            <a:pPr algn="l"/>
            <a:endParaRPr lang="en-GB" sz="1100" dirty="0"/>
          </a:p>
        </p:txBody>
      </p:sp>
      <p:sp>
        <p:nvSpPr>
          <p:cNvPr id="6" name="Subtitle 2"/>
          <p:cNvSpPr txBox="1">
            <a:spLocks/>
          </p:cNvSpPr>
          <p:nvPr/>
        </p:nvSpPr>
        <p:spPr>
          <a:xfrm>
            <a:off x="104004" y="636370"/>
            <a:ext cx="5666601" cy="609806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700" b="1" u="sng" dirty="0"/>
              <a:t>Examples of Coastal Landforms / features:</a:t>
            </a:r>
          </a:p>
          <a:p>
            <a:pPr lvl="0" algn="l"/>
            <a:r>
              <a:rPr lang="en-GB" sz="1700" b="1" dirty="0"/>
              <a:t>Folding – </a:t>
            </a:r>
            <a:r>
              <a:rPr lang="en-GB" sz="1700" dirty="0"/>
              <a:t>Northumberland Heritage Coast </a:t>
            </a:r>
          </a:p>
          <a:p>
            <a:pPr algn="l"/>
            <a:r>
              <a:rPr lang="en-GB" sz="1700" b="1" dirty="0"/>
              <a:t>Concordant - </a:t>
            </a:r>
            <a:r>
              <a:rPr lang="en-GB" sz="1700" dirty="0"/>
              <a:t>Lulworth Cove, Dorset</a:t>
            </a:r>
          </a:p>
          <a:p>
            <a:pPr algn="l"/>
            <a:r>
              <a:rPr lang="en-GB" sz="1700" b="1" dirty="0"/>
              <a:t>Discordant Coasts - </a:t>
            </a:r>
            <a:r>
              <a:rPr lang="en-GB" sz="1700" dirty="0"/>
              <a:t>West Cork, Ireland</a:t>
            </a:r>
          </a:p>
          <a:p>
            <a:pPr algn="l"/>
            <a:r>
              <a:rPr lang="en-GB" sz="1700" b="1" dirty="0"/>
              <a:t>Longest Fetch – </a:t>
            </a:r>
            <a:r>
              <a:rPr lang="en-GB" sz="1700" dirty="0"/>
              <a:t>Cornwall (4000km) </a:t>
            </a:r>
          </a:p>
          <a:p>
            <a:pPr algn="l"/>
            <a:r>
              <a:rPr lang="en-GB" sz="1700" b="1" dirty="0"/>
              <a:t>Stack – </a:t>
            </a:r>
            <a:r>
              <a:rPr lang="en-GB" sz="1700" dirty="0"/>
              <a:t>Old Man of Hoy is UK’s tallest (137m high)</a:t>
            </a:r>
          </a:p>
          <a:p>
            <a:pPr algn="l"/>
            <a:r>
              <a:rPr lang="en-GB" sz="1700" b="1" dirty="0"/>
              <a:t>Mass movement: </a:t>
            </a:r>
          </a:p>
          <a:p>
            <a:pPr marL="285750" indent="-285750" algn="l">
              <a:buFontTx/>
              <a:buChar char="-"/>
            </a:pPr>
            <a:r>
              <a:rPr lang="en-GB" sz="1700" dirty="0"/>
              <a:t>Rockfall: St Oswold’s Bay, Dorset (April 2013), 80-100m long section of cliff collapsed. </a:t>
            </a:r>
          </a:p>
          <a:p>
            <a:pPr marL="285750" indent="-285750" algn="l">
              <a:buFontTx/>
              <a:buChar char="-"/>
            </a:pPr>
            <a:r>
              <a:rPr lang="en-GB" sz="1700" dirty="0"/>
              <a:t>Rotational Slides: coastlines made of weak sedimentary rock or unconsolidated material – South Coast of England e.g. Folkestone or Holderness, East Yorkshire. </a:t>
            </a:r>
          </a:p>
          <a:p>
            <a:pPr algn="l"/>
            <a:r>
              <a:rPr lang="en-GB" sz="1700" b="1" dirty="0"/>
              <a:t>Post-glacial adjustment - </a:t>
            </a:r>
            <a:r>
              <a:rPr lang="en-GB" sz="1700" dirty="0"/>
              <a:t>Scotland is rebounding upward (1.5mm per year), England &amp; Wales are subsiding (1mm per year).  </a:t>
            </a:r>
          </a:p>
          <a:p>
            <a:pPr algn="l"/>
            <a:r>
              <a:rPr lang="en-GB" sz="1700" b="1" dirty="0"/>
              <a:t>Emergent coasts – </a:t>
            </a:r>
            <a:r>
              <a:rPr lang="en-GB" sz="1700" dirty="0"/>
              <a:t>Eastern Scottish coast near Fife. </a:t>
            </a:r>
          </a:p>
          <a:p>
            <a:pPr algn="l"/>
            <a:r>
              <a:rPr lang="en-GB" sz="1700" b="1" dirty="0"/>
              <a:t>Submergent coasts – </a:t>
            </a:r>
            <a:r>
              <a:rPr lang="en-GB" sz="1700" dirty="0"/>
              <a:t>Kingsbridge Estuary near Salcombe, Devon (ria). </a:t>
            </a:r>
          </a:p>
          <a:p>
            <a:pPr algn="l"/>
            <a:r>
              <a:rPr lang="en-GB" sz="1700" b="1" dirty="0"/>
              <a:t>Barrier Island - </a:t>
            </a:r>
            <a:r>
              <a:rPr lang="en-GB" sz="1700" dirty="0"/>
              <a:t>east coast of USA from Florida to Connecticut. </a:t>
            </a:r>
            <a:endParaRPr lang="en-GB" sz="1700" b="1" dirty="0"/>
          </a:p>
        </p:txBody>
      </p:sp>
    </p:spTree>
    <p:extLst>
      <p:ext uri="{BB962C8B-B14F-4D97-AF65-F5344CB8AC3E}">
        <p14:creationId xmlns:p14="http://schemas.microsoft.com/office/powerpoint/2010/main" val="12466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04" y="101599"/>
            <a:ext cx="5399814" cy="42974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Coastal Landscapes and Change</a:t>
            </a:r>
          </a:p>
        </p:txBody>
      </p:sp>
      <p:sp>
        <p:nvSpPr>
          <p:cNvPr id="9" name="Subtitle 2"/>
          <p:cNvSpPr txBox="1">
            <a:spLocks/>
          </p:cNvSpPr>
          <p:nvPr/>
        </p:nvSpPr>
        <p:spPr>
          <a:xfrm>
            <a:off x="5599612" y="101599"/>
            <a:ext cx="6365966" cy="658658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600"/>
              </a:spcBef>
            </a:pPr>
            <a:r>
              <a:rPr lang="en-GB" sz="1700" b="1" u="sng" dirty="0"/>
              <a:t>Storm Surges: </a:t>
            </a:r>
          </a:p>
          <a:p>
            <a:pPr marL="228600" indent="-228600" algn="l">
              <a:spcBef>
                <a:spcPts val="600"/>
              </a:spcBef>
              <a:buAutoNum type="arabicPeriod"/>
            </a:pPr>
            <a:r>
              <a:rPr lang="en-GB" sz="1700" b="1" u="sng" dirty="0"/>
              <a:t>The North Sea (2013)</a:t>
            </a:r>
            <a:r>
              <a:rPr lang="en-GB" sz="1700" dirty="0"/>
              <a:t>: January 1953 = worst recorded, 2500 died (Netherlands), 325 people died from UK. </a:t>
            </a:r>
          </a:p>
          <a:p>
            <a:pPr marL="171450" indent="-171450" algn="l">
              <a:spcBef>
                <a:spcPts val="600"/>
              </a:spcBef>
              <a:buFontTx/>
              <a:buChar char="-"/>
            </a:pPr>
            <a:r>
              <a:rPr lang="en-GB" sz="1700" dirty="0"/>
              <a:t>2013: conditions repeated themselves: very low air pressure (962 </a:t>
            </a:r>
            <a:r>
              <a:rPr lang="en-GB" sz="1700" dirty="0" err="1"/>
              <a:t>millibars</a:t>
            </a:r>
            <a:r>
              <a:rPr lang="en-GB" sz="1700" dirty="0"/>
              <a:t>), winds over 140mph, Gale-force northerly winds drove storm waves on the north-Sea coasts (5.8m recorded in Lincolnshire), corresponded with high tide </a:t>
            </a:r>
            <a:r>
              <a:rPr lang="en-GB" sz="1700" dirty="0">
                <a:sym typeface="Wingdings" panose="05000000000000000000" pitchFamily="2" charset="2"/>
              </a:rPr>
              <a:t> flooding. </a:t>
            </a:r>
          </a:p>
          <a:p>
            <a:pPr marL="171450" indent="-171450" algn="l">
              <a:spcBef>
                <a:spcPts val="600"/>
              </a:spcBef>
              <a:buFontTx/>
              <a:buChar char="-"/>
            </a:pPr>
            <a:r>
              <a:rPr lang="en-GB" sz="1700" b="1" dirty="0">
                <a:sym typeface="Wingdings" panose="05000000000000000000" pitchFamily="2" charset="2"/>
              </a:rPr>
              <a:t>Impacts</a:t>
            </a:r>
            <a:r>
              <a:rPr lang="en-GB" sz="1700" dirty="0">
                <a:sym typeface="Wingdings" panose="05000000000000000000" pitchFamily="2" charset="2"/>
              </a:rPr>
              <a:t>: coastal flooding (Skegness), Scotland’s rail network shut down, 100,000 homes lost power, 2500 coastal homes &amp; businesses were flooded, 15 deaths across Europe. </a:t>
            </a:r>
          </a:p>
          <a:p>
            <a:pPr algn="l">
              <a:spcBef>
                <a:spcPts val="600"/>
              </a:spcBef>
            </a:pPr>
            <a:r>
              <a:rPr lang="en-GB" sz="1700" i="1" dirty="0">
                <a:sym typeface="Wingdings" panose="05000000000000000000" pitchFamily="2" charset="2"/>
              </a:rPr>
              <a:t>Although 2013 storm surge was higher in some places economic and social costs were lower (warnings, forecasts, defences). </a:t>
            </a:r>
            <a:endParaRPr lang="en-GB" sz="1700" i="1" dirty="0"/>
          </a:p>
          <a:p>
            <a:pPr marL="285750" indent="-285750" algn="l">
              <a:spcBef>
                <a:spcPts val="600"/>
              </a:spcBef>
              <a:buFont typeface="Arial" panose="020B0604020202020204" pitchFamily="34" charset="0"/>
              <a:buChar char="•"/>
            </a:pPr>
            <a:r>
              <a:rPr lang="en-GB" sz="1700" b="1" u="sng" dirty="0"/>
              <a:t>Deltaweken (response):</a:t>
            </a:r>
            <a:r>
              <a:rPr lang="en-GB" sz="1700" u="sng" dirty="0"/>
              <a:t> </a:t>
            </a:r>
            <a:r>
              <a:rPr lang="en-GB" sz="1700" dirty="0"/>
              <a:t>hard engineering mega project, Netherlands (1958-1997). US$5 billion. Rising sea-levels increases pressure on this. 2100 – 1.3m sea-level rise, US$1.5billion per year needs to be spent on sea defences. </a:t>
            </a:r>
            <a:endParaRPr lang="en-GB" sz="1700" b="1" dirty="0"/>
          </a:p>
          <a:p>
            <a:pPr algn="l">
              <a:spcBef>
                <a:spcPts val="600"/>
              </a:spcBef>
            </a:pPr>
            <a:r>
              <a:rPr lang="en-GB" sz="1700" b="1" u="sng" dirty="0"/>
              <a:t>2. Bangladesh (1970, 1991, 2007): </a:t>
            </a:r>
            <a:r>
              <a:rPr lang="en-GB" sz="1700" u="sng" dirty="0"/>
              <a:t>t</a:t>
            </a:r>
            <a:r>
              <a:rPr lang="en-GB" sz="1700" dirty="0"/>
              <a:t>ropical cyclones bring larger storm surges (lower pressure &amp; stronger winds + intense rainfall). </a:t>
            </a:r>
          </a:p>
          <a:p>
            <a:pPr algn="l">
              <a:spcBef>
                <a:spcPts val="600"/>
              </a:spcBef>
            </a:pPr>
            <a:r>
              <a:rPr lang="en-GB" sz="1700" b="1" dirty="0"/>
              <a:t>Vulnerability: </a:t>
            </a:r>
            <a:r>
              <a:rPr lang="en-GB" sz="1700" dirty="0"/>
              <a:t>low-lying river delta (1-3m above sea level), incoming surges meet outflowing river discharge to combine river &amp; coastal floods, unconsolidated delta sediment, deforestation. </a:t>
            </a:r>
          </a:p>
          <a:p>
            <a:pPr algn="l">
              <a:spcBef>
                <a:spcPts val="600"/>
              </a:spcBef>
            </a:pPr>
            <a:r>
              <a:rPr lang="en-GB" sz="1700" b="1" dirty="0"/>
              <a:t>Impacts</a:t>
            </a:r>
            <a:r>
              <a:rPr lang="en-GB" sz="1700" dirty="0"/>
              <a:t>: flooding, displacement of millions, crop failure – death tolls are decreasing due to improved warnings. </a:t>
            </a:r>
            <a:endParaRPr lang="en-GB" sz="1700" b="1" dirty="0"/>
          </a:p>
          <a:p>
            <a:pPr algn="l">
              <a:spcBef>
                <a:spcPts val="600"/>
              </a:spcBef>
            </a:pPr>
            <a:r>
              <a:rPr lang="en-GB" sz="1700" b="1" dirty="0"/>
              <a:t>Cyclone </a:t>
            </a:r>
            <a:r>
              <a:rPr lang="en-GB" sz="1700" b="1" dirty="0" err="1"/>
              <a:t>Sidr</a:t>
            </a:r>
            <a:r>
              <a:rPr lang="en-GB" sz="1700" b="1" dirty="0"/>
              <a:t>: </a:t>
            </a:r>
            <a:r>
              <a:rPr lang="en-GB" sz="1700" dirty="0"/>
              <a:t>3m storm surge, 260kmph winds, air pressure 944mb, 15,000 deaths, cost US$1.7billion</a:t>
            </a:r>
          </a:p>
          <a:p>
            <a:pPr algn="l"/>
            <a:endParaRPr lang="en-GB" sz="1100" dirty="0"/>
          </a:p>
        </p:txBody>
      </p:sp>
      <p:sp>
        <p:nvSpPr>
          <p:cNvPr id="6" name="Subtitle 2"/>
          <p:cNvSpPr txBox="1">
            <a:spLocks/>
          </p:cNvSpPr>
          <p:nvPr/>
        </p:nvSpPr>
        <p:spPr>
          <a:xfrm>
            <a:off x="104005" y="636370"/>
            <a:ext cx="5399813" cy="294285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0"/>
              </a:spcBef>
            </a:pPr>
            <a:r>
              <a:rPr lang="en-GB" sz="1700" b="1" u="sng" dirty="0"/>
              <a:t>Erosion caused by dams: Aswan Dam, Nile Delta </a:t>
            </a:r>
          </a:p>
          <a:p>
            <a:pPr marL="285750" indent="-285750" algn="l">
              <a:spcBef>
                <a:spcPts val="0"/>
              </a:spcBef>
              <a:buFontTx/>
              <a:buChar char="-"/>
            </a:pPr>
            <a:r>
              <a:rPr lang="en-GB" sz="1700" dirty="0"/>
              <a:t>Nile delta – depositional landform.</a:t>
            </a:r>
          </a:p>
          <a:p>
            <a:pPr marL="285750" indent="-285750" algn="l">
              <a:spcBef>
                <a:spcPts val="0"/>
              </a:spcBef>
              <a:buFontTx/>
              <a:buChar char="-"/>
            </a:pPr>
            <a:r>
              <a:rPr lang="en-GB" sz="1700" dirty="0"/>
              <a:t>Since construction of the dam (1960’s) river discharge fell from 35 billion m3 to 10 billion per year. Sediment volume fell from 130 million tonnes to 15 million. </a:t>
            </a:r>
          </a:p>
          <a:p>
            <a:pPr algn="l">
              <a:spcBef>
                <a:spcPts val="0"/>
              </a:spcBef>
            </a:pPr>
            <a:r>
              <a:rPr lang="en-GB" sz="1700" b="1" dirty="0"/>
              <a:t>Why? </a:t>
            </a:r>
            <a:r>
              <a:rPr lang="en-GB" sz="1700" dirty="0"/>
              <a:t>Water withdrawals from the reservoir and sediment being trapped. </a:t>
            </a:r>
          </a:p>
          <a:p>
            <a:pPr algn="l">
              <a:spcBef>
                <a:spcPts val="0"/>
              </a:spcBef>
            </a:pPr>
            <a:r>
              <a:rPr lang="en-GB" sz="1700" b="1" dirty="0"/>
              <a:t>Effect: </a:t>
            </a:r>
            <a:r>
              <a:rPr lang="en-GB" sz="1700" dirty="0"/>
              <a:t>erosion rates in Rosetta increased from 20-25 m per year to over 200m. </a:t>
            </a:r>
          </a:p>
          <a:p>
            <a:pPr algn="l">
              <a:spcBef>
                <a:spcPts val="0"/>
              </a:spcBef>
            </a:pPr>
            <a:r>
              <a:rPr lang="en-GB" sz="1700" dirty="0"/>
              <a:t>- Highlights importance of river-transported sediment in maintaining the balance between erosion and deposition at the coast. </a:t>
            </a:r>
          </a:p>
        </p:txBody>
      </p:sp>
      <p:sp>
        <p:nvSpPr>
          <p:cNvPr id="5" name="Subtitle 2"/>
          <p:cNvSpPr txBox="1">
            <a:spLocks/>
          </p:cNvSpPr>
          <p:nvPr/>
        </p:nvSpPr>
        <p:spPr>
          <a:xfrm>
            <a:off x="104004" y="3699138"/>
            <a:ext cx="5399814" cy="298904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0"/>
              </a:spcBef>
            </a:pPr>
            <a:r>
              <a:rPr lang="en-GB" sz="1700" b="1" u="sng" dirty="0"/>
              <a:t>Islands at risk of coastal flooding &amp; sustainable management: Maldives (Indian Ocean) &amp; Tuvalu (Pacific)</a:t>
            </a:r>
          </a:p>
          <a:p>
            <a:pPr marL="285750" indent="-285750" algn="l">
              <a:spcBef>
                <a:spcPts val="0"/>
              </a:spcBef>
              <a:buFontTx/>
              <a:buChar char="-"/>
            </a:pPr>
            <a:r>
              <a:rPr lang="en-GB" sz="1700" dirty="0"/>
              <a:t>Those most are risk = coral atolls (1-3m above sea level). </a:t>
            </a:r>
          </a:p>
          <a:p>
            <a:pPr marL="285750" indent="-285750" algn="l">
              <a:spcBef>
                <a:spcPts val="0"/>
              </a:spcBef>
              <a:buFontTx/>
              <a:buChar char="-"/>
            </a:pPr>
            <a:r>
              <a:rPr lang="en-GB" sz="1700" dirty="0"/>
              <a:t>Maldives: 340,000 people, 1200 islands, highest point is 2.3m above sea level. 50cm seal level rise by 2100 = 77% of land area lost. Those remaining would be vulnerable to erosion and storm surges. </a:t>
            </a:r>
          </a:p>
          <a:p>
            <a:pPr marL="285750" indent="-285750" algn="l">
              <a:spcBef>
                <a:spcPts val="0"/>
              </a:spcBef>
              <a:buFontTx/>
              <a:buChar char="-"/>
            </a:pPr>
            <a:r>
              <a:rPr lang="en-GB" sz="1700" b="1" dirty="0"/>
              <a:t>Male: </a:t>
            </a:r>
            <a:r>
              <a:rPr lang="en-GB" sz="1700" dirty="0"/>
              <a:t>capital city island, sustainable way to protect against erosion – 3m sea wall.</a:t>
            </a:r>
          </a:p>
          <a:p>
            <a:pPr marL="285750" indent="-285750" algn="l">
              <a:spcBef>
                <a:spcPts val="0"/>
              </a:spcBef>
              <a:buFontTx/>
              <a:buChar char="-"/>
            </a:pPr>
            <a:r>
              <a:rPr lang="en-GB" sz="1700" b="1" dirty="0" err="1"/>
              <a:t>Hulhumale</a:t>
            </a:r>
            <a:r>
              <a:rPr lang="en-GB" sz="1700" b="1" dirty="0"/>
              <a:t>:</a:t>
            </a:r>
            <a:r>
              <a:rPr lang="en-GB" sz="1700" dirty="0"/>
              <a:t> artificial island created from dredged coral and sediment (1997-2002), US$32 million, 1 metre higher than Male. </a:t>
            </a:r>
          </a:p>
        </p:txBody>
      </p:sp>
    </p:spTree>
    <p:extLst>
      <p:ext uri="{BB962C8B-B14F-4D97-AF65-F5344CB8AC3E}">
        <p14:creationId xmlns:p14="http://schemas.microsoft.com/office/powerpoint/2010/main" val="121661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69DA-9424-4EAC-AB89-0B33EA8A18BF}"/>
              </a:ext>
            </a:extLst>
          </p:cNvPr>
          <p:cNvSpPr>
            <a:spLocks noGrp="1"/>
          </p:cNvSpPr>
          <p:nvPr>
            <p:ph type="ctrTitle"/>
          </p:nvPr>
        </p:nvSpPr>
        <p:spPr/>
        <p:txBody>
          <a:bodyPr/>
          <a:lstStyle/>
          <a:p>
            <a:r>
              <a:rPr lang="en-GB" dirty="0"/>
              <a:t>Tectonics Revision Activities &amp; Notes</a:t>
            </a:r>
          </a:p>
        </p:txBody>
      </p:sp>
      <p:sp>
        <p:nvSpPr>
          <p:cNvPr id="3" name="Subtitle 2">
            <a:extLst>
              <a:ext uri="{FF2B5EF4-FFF2-40B4-BE49-F238E27FC236}">
                <a16:creationId xmlns:a16="http://schemas.microsoft.com/office/drawing/2014/main" id="{40EF5A67-88C2-42FC-BBBC-73AFDD0B37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87058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04" y="101599"/>
            <a:ext cx="5580104" cy="42974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Coastal Landscapes and Change</a:t>
            </a:r>
          </a:p>
        </p:txBody>
      </p:sp>
      <p:sp>
        <p:nvSpPr>
          <p:cNvPr id="9" name="Subtitle 2"/>
          <p:cNvSpPr txBox="1">
            <a:spLocks/>
          </p:cNvSpPr>
          <p:nvPr/>
        </p:nvSpPr>
        <p:spPr>
          <a:xfrm>
            <a:off x="6079524" y="39817"/>
            <a:ext cx="5980670" cy="495019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u="sng" dirty="0"/>
              <a:t>Coastal Management: developed country: The Blackwater Estuary, Essex</a:t>
            </a:r>
          </a:p>
          <a:p>
            <a:pPr marL="171450" indent="-171450" algn="l">
              <a:buFontTx/>
              <a:buChar char="-"/>
            </a:pPr>
            <a:r>
              <a:rPr lang="en-GB" sz="1800" dirty="0"/>
              <a:t>Area of tidal salt marsh and low-lying farmland, traditionally protected by flood embankments and revetments. </a:t>
            </a:r>
          </a:p>
          <a:p>
            <a:pPr marL="171450" indent="-171450" algn="l">
              <a:buFontTx/>
              <a:buChar char="-"/>
            </a:pPr>
            <a:r>
              <a:rPr lang="en-GB" sz="1800" dirty="0"/>
              <a:t>Responding to sea-level rise by building more / taller hard engineering defences is unsustainable due to coastal squeeze: estuary salt marshes migrate inland when sea levels rise, defences prevent this, removing natural protection. </a:t>
            </a:r>
          </a:p>
          <a:p>
            <a:pPr marL="171450" indent="-171450" algn="l">
              <a:buFontTx/>
              <a:buChar char="-"/>
            </a:pPr>
            <a:r>
              <a:rPr lang="en-GB" sz="1800" dirty="0"/>
              <a:t>60% of Essex marshes have eroded in past 10 years. </a:t>
            </a:r>
          </a:p>
          <a:p>
            <a:pPr marL="171450" indent="-171450" algn="l">
              <a:buFontTx/>
              <a:buChar char="-"/>
            </a:pPr>
            <a:r>
              <a:rPr lang="en-GB" sz="1800" dirty="0"/>
              <a:t>2000 – Essex Wildlife Trust purchased Abbots Hall Farm – 4000-hectare managed realignment scheme by breaching sea- wall in 2002 to allow for salt marshes to form.  </a:t>
            </a:r>
          </a:p>
          <a:p>
            <a:pPr marL="171450" indent="-171450" algn="l">
              <a:buFontTx/>
              <a:buChar char="-"/>
            </a:pPr>
            <a:r>
              <a:rPr lang="en-GB" sz="1800" b="1" dirty="0"/>
              <a:t>Benefits: </a:t>
            </a:r>
            <a:r>
              <a:rPr lang="en-GB" sz="1800" dirty="0"/>
              <a:t> Abbots Hall Farm owners received a good price, high hold-the-line policy costs avoided, water quality improved, new paths / waterways created, income from eco-tourism / wildlife watching, bird habitats enhanced. </a:t>
            </a:r>
            <a:endParaRPr lang="en-GB" sz="1800" b="1" dirty="0"/>
          </a:p>
        </p:txBody>
      </p:sp>
      <p:sp>
        <p:nvSpPr>
          <p:cNvPr id="6" name="Subtitle 2"/>
          <p:cNvSpPr txBox="1">
            <a:spLocks/>
          </p:cNvSpPr>
          <p:nvPr/>
        </p:nvSpPr>
        <p:spPr>
          <a:xfrm>
            <a:off x="104004" y="636370"/>
            <a:ext cx="5802526" cy="403142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700" b="1" u="sng" dirty="0"/>
              <a:t>Consequences of flooding – East Riding Yorkshire.</a:t>
            </a:r>
          </a:p>
          <a:p>
            <a:pPr marL="285750" indent="-285750" algn="l">
              <a:buFontTx/>
              <a:buChar char="-"/>
            </a:pPr>
            <a:r>
              <a:rPr lang="en-GB" sz="1700" dirty="0"/>
              <a:t>High rates of erosion, threat to property. No national UK scheme to compensate for property loss, some limited help.</a:t>
            </a:r>
          </a:p>
          <a:p>
            <a:pPr marL="285750" indent="-285750" algn="l">
              <a:buFontTx/>
              <a:buChar char="-"/>
            </a:pPr>
            <a:r>
              <a:rPr lang="en-GB" sz="1700" dirty="0"/>
              <a:t>2010-2012: DEFRA provided £1.2 million to East Riding Council (one of 15 UK Coastal Change Pathfinder projects). Money was spent assisting 43 home owners with relocation and demolition expenses. </a:t>
            </a:r>
          </a:p>
          <a:p>
            <a:pPr marL="285750" indent="-285750" algn="l">
              <a:buFontTx/>
              <a:buChar char="-"/>
            </a:pPr>
            <a:r>
              <a:rPr lang="en-GB" sz="1700" dirty="0"/>
              <a:t>Coastal Change Fund: covers cost of property demolition and site restoration, offers £1000 relocation expenses, £200 hardship expenses. </a:t>
            </a:r>
          </a:p>
          <a:p>
            <a:pPr marL="285750" indent="-285750" algn="l">
              <a:buFontTx/>
              <a:buChar char="-"/>
            </a:pPr>
            <a:r>
              <a:rPr lang="en-GB" sz="1700" dirty="0"/>
              <a:t>Rollback policies – give people preferential treatment in finding new land and relax planning laws. </a:t>
            </a:r>
          </a:p>
          <a:p>
            <a:pPr marL="285750" indent="-285750" algn="l">
              <a:buFontTx/>
              <a:buChar char="-"/>
            </a:pPr>
            <a:r>
              <a:rPr lang="en-GB" sz="1700" dirty="0"/>
              <a:t>East Rising council expect 100 homes to be lost to the sea in next few decades.  </a:t>
            </a:r>
            <a:r>
              <a:rPr lang="en-GB" sz="1700" b="1" u="sng" dirty="0"/>
              <a:t> </a:t>
            </a:r>
          </a:p>
        </p:txBody>
      </p:sp>
    </p:spTree>
    <p:extLst>
      <p:ext uri="{BB962C8B-B14F-4D97-AF65-F5344CB8AC3E}">
        <p14:creationId xmlns:p14="http://schemas.microsoft.com/office/powerpoint/2010/main" val="189486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103880" y="68728"/>
            <a:ext cx="11953344" cy="6713651"/>
            <a:chOff x="53546" y="43561"/>
            <a:chExt cx="11953344" cy="6713651"/>
          </a:xfrm>
        </p:grpSpPr>
        <p:sp>
          <p:nvSpPr>
            <p:cNvPr id="4" name="TextBox 3"/>
            <p:cNvSpPr txBox="1"/>
            <p:nvPr/>
          </p:nvSpPr>
          <p:spPr>
            <a:xfrm>
              <a:off x="98854"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2" name="TextBox 31"/>
            <p:cNvSpPr txBox="1"/>
            <p:nvPr/>
          </p:nvSpPr>
          <p:spPr>
            <a:xfrm>
              <a:off x="98854"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a:p>
            <a:p>
              <a:endParaRPr lang="en-GB" sz="800" dirty="0"/>
            </a:p>
          </p:txBody>
        </p:sp>
        <p:sp>
          <p:nvSpPr>
            <p:cNvPr id="33" name="TextBox 32"/>
            <p:cNvSpPr txBox="1"/>
            <p:nvPr/>
          </p:nvSpPr>
          <p:spPr>
            <a:xfrm>
              <a:off x="98854"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4" name="TextBox 33"/>
            <p:cNvSpPr txBox="1"/>
            <p:nvPr/>
          </p:nvSpPr>
          <p:spPr>
            <a:xfrm>
              <a:off x="3101546"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5" name="TextBox 34"/>
            <p:cNvSpPr txBox="1"/>
            <p:nvPr/>
          </p:nvSpPr>
          <p:spPr>
            <a:xfrm>
              <a:off x="3101546"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6" name="TextBox 35"/>
            <p:cNvSpPr txBox="1"/>
            <p:nvPr/>
          </p:nvSpPr>
          <p:spPr>
            <a:xfrm>
              <a:off x="3101546"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7" name="TextBox 36"/>
            <p:cNvSpPr txBox="1"/>
            <p:nvPr/>
          </p:nvSpPr>
          <p:spPr>
            <a:xfrm>
              <a:off x="6104238"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8" name="TextBox 37"/>
            <p:cNvSpPr txBox="1"/>
            <p:nvPr/>
          </p:nvSpPr>
          <p:spPr>
            <a:xfrm>
              <a:off x="6104238"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39" name="TextBox 38"/>
            <p:cNvSpPr txBox="1"/>
            <p:nvPr/>
          </p:nvSpPr>
          <p:spPr>
            <a:xfrm>
              <a:off x="6104238"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40" name="TextBox 39"/>
            <p:cNvSpPr txBox="1"/>
            <p:nvPr/>
          </p:nvSpPr>
          <p:spPr>
            <a:xfrm>
              <a:off x="9106930"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41" name="TextBox 40"/>
            <p:cNvSpPr txBox="1"/>
            <p:nvPr/>
          </p:nvSpPr>
          <p:spPr>
            <a:xfrm>
              <a:off x="9106930"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42" name="TextBox 41"/>
            <p:cNvSpPr txBox="1"/>
            <p:nvPr/>
          </p:nvSpPr>
          <p:spPr>
            <a:xfrm>
              <a:off x="9106930"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p:txBody>
        </p:sp>
        <p:sp>
          <p:nvSpPr>
            <p:cNvPr id="43" name="Rectangle 42"/>
            <p:cNvSpPr/>
            <p:nvPr/>
          </p:nvSpPr>
          <p:spPr>
            <a:xfrm>
              <a:off x="218995" y="82378"/>
              <a:ext cx="2610010" cy="224742"/>
            </a:xfrm>
            <a:prstGeom prst="rect">
              <a:avLst/>
            </a:prstGeom>
          </p:spPr>
          <p:txBody>
            <a:bodyPr wrap="none">
              <a:spAutoFit/>
            </a:bodyPr>
            <a:lstStyle/>
            <a:p>
              <a:pPr>
                <a:lnSpc>
                  <a:spcPct val="115000"/>
                </a:lnSpc>
                <a:tabLst>
                  <a:tab pos="685800"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how coastal landscapes can be classified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3101546" y="2308721"/>
              <a:ext cx="2850292" cy="375487"/>
            </a:xfrm>
            <a:prstGeom prst="rect">
              <a:avLst/>
            </a:prstGeom>
          </p:spPr>
          <p:txBody>
            <a:bodyPr wrap="square">
              <a:spAutoFit/>
            </a:bodyPr>
            <a:lstStyle/>
            <a:p>
              <a:pPr algn="ctr">
                <a:lnSpc>
                  <a:spcPct val="115000"/>
                </a:lnSpc>
                <a:tabLst>
                  <a:tab pos="685800"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geology in creating a range of coastal landscapes.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p:cNvSpPr/>
            <p:nvPr/>
          </p:nvSpPr>
          <p:spPr>
            <a:xfrm>
              <a:off x="3101546" y="55216"/>
              <a:ext cx="2850292" cy="375487"/>
            </a:xfrm>
            <a:prstGeom prst="rect">
              <a:avLst/>
            </a:prstGeom>
          </p:spPr>
          <p:txBody>
            <a:bodyPr wrap="square">
              <a:spAutoFit/>
            </a:bodyPr>
            <a:lstStyle/>
            <a:p>
              <a:pPr algn="ctr">
                <a:lnSpc>
                  <a:spcPct val="115000"/>
                </a:lnSpc>
                <a:tabLst>
                  <a:tab pos="685800"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geological structures  in developing coastal landscapes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Rectangle 45"/>
            <p:cNvSpPr/>
            <p:nvPr/>
          </p:nvSpPr>
          <p:spPr>
            <a:xfrm>
              <a:off x="3075013" y="4530869"/>
              <a:ext cx="2903359" cy="224742"/>
            </a:xfrm>
            <a:prstGeom prst="rect">
              <a:avLst/>
            </a:prstGeom>
          </p:spPr>
          <p:txBody>
            <a:bodyPr wrap="none">
              <a:spAutoFit/>
            </a:bodyPr>
            <a:lstStyle/>
            <a:p>
              <a:pPr>
                <a:lnSpc>
                  <a:spcPct val="115000"/>
                </a:lnSpc>
                <a:tabLst>
                  <a:tab pos="685800"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lithology in coastal recession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p:cNvSpPr/>
            <p:nvPr/>
          </p:nvSpPr>
          <p:spPr>
            <a:xfrm>
              <a:off x="53546" y="2327188"/>
              <a:ext cx="2895600" cy="338554"/>
            </a:xfrm>
            <a:prstGeom prst="rect">
              <a:avLst/>
            </a:prstGeom>
          </p:spPr>
          <p:txBody>
            <a:bodyPr wrap="square">
              <a:spAutoFit/>
            </a:bodyPr>
            <a:lstStyle/>
            <a:p>
              <a:pPr algn="ct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extent to which rates of coastal recession and stability depend on lithology</a:t>
              </a:r>
              <a:endParaRPr lang="en-GB" sz="800" dirty="0"/>
            </a:p>
          </p:txBody>
        </p:sp>
        <p:sp>
          <p:nvSpPr>
            <p:cNvPr id="48" name="Rectangle 47"/>
            <p:cNvSpPr/>
            <p:nvPr/>
          </p:nvSpPr>
          <p:spPr>
            <a:xfrm>
              <a:off x="6180438" y="43561"/>
              <a:ext cx="2850292" cy="375487"/>
            </a:xfrm>
            <a:prstGeom prst="rect">
              <a:avLst/>
            </a:prstGeom>
          </p:spPr>
          <p:txBody>
            <a:bodyPr wrap="square">
              <a:spAutoFit/>
            </a:bodyPr>
            <a:lstStyle/>
            <a:p>
              <a:pPr algn="ctr">
                <a:lnSpc>
                  <a:spcPct val="115000"/>
                </a:lnSpc>
                <a:tabLst>
                  <a:tab pos="685800"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marine erosion in creating coastal landforms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48"/>
            <p:cNvSpPr/>
            <p:nvPr/>
          </p:nvSpPr>
          <p:spPr>
            <a:xfrm>
              <a:off x="98854" y="4533219"/>
              <a:ext cx="2850292" cy="375487"/>
            </a:xfrm>
            <a:prstGeom prst="rect">
              <a:avLst/>
            </a:prstGeom>
          </p:spPr>
          <p:txBody>
            <a:bodyPr wrap="square">
              <a:spAutoFit/>
            </a:bodyPr>
            <a:lstStyle/>
            <a:p>
              <a:pPr algn="ctr">
                <a:lnSpc>
                  <a:spcPct val="115000"/>
                </a:lnSpc>
                <a:tabLst>
                  <a:tab pos="685800"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different processes in the development of cliff features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p:cNvSpPr/>
            <p:nvPr/>
          </p:nvSpPr>
          <p:spPr>
            <a:xfrm>
              <a:off x="9106930" y="2267592"/>
              <a:ext cx="2850292" cy="375487"/>
            </a:xfrm>
            <a:prstGeom prst="rect">
              <a:avLst/>
            </a:prstGeom>
          </p:spPr>
          <p:txBody>
            <a:bodyPr wrap="square">
              <a:spAutoFit/>
            </a:bodyPr>
            <a:lstStyle/>
            <a:p>
              <a:pPr algn="ctr">
                <a:lnSpc>
                  <a:spcPct val="115000"/>
                </a:lnSpc>
                <a:tabLst>
                  <a:tab pos="450215"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sediment transport and deposition in creating coastal landforms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Rectangle 50"/>
            <p:cNvSpPr/>
            <p:nvPr/>
          </p:nvSpPr>
          <p:spPr>
            <a:xfrm>
              <a:off x="5593492" y="2284232"/>
              <a:ext cx="3361038" cy="375487"/>
            </a:xfrm>
            <a:prstGeom prst="rect">
              <a:avLst/>
            </a:prstGeom>
          </p:spPr>
          <p:txBody>
            <a:bodyPr wrap="square">
              <a:spAutoFit/>
            </a:bodyPr>
            <a:lstStyle/>
            <a:p>
              <a:pPr lvl="1" algn="ctr">
                <a:lnSpc>
                  <a:spcPct val="115000"/>
                </a:lnSpc>
                <a:spcAft>
                  <a:spcPts val="0"/>
                </a:spcAft>
                <a:tabLst>
                  <a:tab pos="450215"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relative importance of depositional processes along a name stretch of coast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angle 51"/>
            <p:cNvSpPr/>
            <p:nvPr/>
          </p:nvSpPr>
          <p:spPr>
            <a:xfrm>
              <a:off x="8641492" y="49350"/>
              <a:ext cx="3315730" cy="375487"/>
            </a:xfrm>
            <a:prstGeom prst="rect">
              <a:avLst/>
            </a:prstGeom>
          </p:spPr>
          <p:txBody>
            <a:bodyPr wrap="square">
              <a:spAutoFit/>
            </a:bodyPr>
            <a:lstStyle/>
            <a:p>
              <a:pPr lvl="1" algn="ctr">
                <a:lnSpc>
                  <a:spcPct val="115000"/>
                </a:lnSpc>
                <a:spcAft>
                  <a:spcPts val="0"/>
                </a:spcAft>
                <a:tabLst>
                  <a:tab pos="450215"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sediment transport and deposition in creating coastal landforms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6081105" y="4533219"/>
              <a:ext cx="2899958" cy="375487"/>
            </a:xfrm>
            <a:prstGeom prst="rect">
              <a:avLst/>
            </a:prstGeom>
          </p:spPr>
          <p:txBody>
            <a:bodyPr wrap="square">
              <a:spAutoFit/>
            </a:bodyPr>
            <a:lstStyle/>
            <a:p>
              <a:pPr algn="ctr">
                <a:lnSpc>
                  <a:spcPct val="115000"/>
                </a:lnSpc>
                <a:tabLst>
                  <a:tab pos="450215"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significant of different weathering and mass movement processes in coastal landscape systems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p:cNvSpPr/>
            <p:nvPr/>
          </p:nvSpPr>
          <p:spPr>
            <a:xfrm>
              <a:off x="9030730" y="4533219"/>
              <a:ext cx="2976160" cy="375487"/>
            </a:xfrm>
            <a:prstGeom prst="rect">
              <a:avLst/>
            </a:prstGeom>
          </p:spPr>
          <p:txBody>
            <a:bodyPr wrap="square">
              <a:spAutoFit/>
            </a:bodyPr>
            <a:lstStyle/>
            <a:p>
              <a:pPr algn="ctr">
                <a:lnSpc>
                  <a:spcPct val="115000"/>
                </a:lnSpc>
                <a:tabLst>
                  <a:tab pos="450215" algn="l"/>
                </a:tabLst>
              </a:pPr>
              <a:r>
                <a:rPr lang="en-GB" sz="800" i="1" dirty="0">
                  <a:effectLst/>
                  <a:latin typeface="Century Gothic" panose="020B0502020202020204" pitchFamily="34" charset="0"/>
                  <a:ea typeface="Calibri" panose="020F0502020204030204" pitchFamily="34" charset="0"/>
                  <a:cs typeface="Times New Roman" panose="02020603050405020304" pitchFamily="18" charset="0"/>
                </a:rPr>
                <a:t>Assess the importance of mass movement in influencing rates of coastal recession and landform change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21909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103880" y="68728"/>
            <a:ext cx="11953344" cy="6713651"/>
            <a:chOff x="53546" y="43561"/>
            <a:chExt cx="11953344" cy="6713651"/>
          </a:xfrm>
        </p:grpSpPr>
        <p:sp>
          <p:nvSpPr>
            <p:cNvPr id="4" name="TextBox 3"/>
            <p:cNvSpPr txBox="1"/>
            <p:nvPr/>
          </p:nvSpPr>
          <p:spPr>
            <a:xfrm>
              <a:off x="98854"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2" name="TextBox 31"/>
            <p:cNvSpPr txBox="1"/>
            <p:nvPr/>
          </p:nvSpPr>
          <p:spPr>
            <a:xfrm>
              <a:off x="98854"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a:p>
            <a:p>
              <a:pPr algn="ctr"/>
              <a:endParaRPr lang="en-GB" sz="800" dirty="0"/>
            </a:p>
          </p:txBody>
        </p:sp>
        <p:sp>
          <p:nvSpPr>
            <p:cNvPr id="33" name="TextBox 32"/>
            <p:cNvSpPr txBox="1"/>
            <p:nvPr/>
          </p:nvSpPr>
          <p:spPr>
            <a:xfrm>
              <a:off x="98854"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4" name="TextBox 33"/>
            <p:cNvSpPr txBox="1"/>
            <p:nvPr/>
          </p:nvSpPr>
          <p:spPr>
            <a:xfrm>
              <a:off x="3101546"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5" name="TextBox 34"/>
            <p:cNvSpPr txBox="1"/>
            <p:nvPr/>
          </p:nvSpPr>
          <p:spPr>
            <a:xfrm>
              <a:off x="3101546"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6" name="TextBox 35"/>
            <p:cNvSpPr txBox="1"/>
            <p:nvPr/>
          </p:nvSpPr>
          <p:spPr>
            <a:xfrm>
              <a:off x="3101546"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7" name="TextBox 36"/>
            <p:cNvSpPr txBox="1"/>
            <p:nvPr/>
          </p:nvSpPr>
          <p:spPr>
            <a:xfrm>
              <a:off x="6104238"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8" name="TextBox 37"/>
            <p:cNvSpPr txBox="1"/>
            <p:nvPr/>
          </p:nvSpPr>
          <p:spPr>
            <a:xfrm>
              <a:off x="6104238"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39" name="TextBox 38"/>
            <p:cNvSpPr txBox="1"/>
            <p:nvPr/>
          </p:nvSpPr>
          <p:spPr>
            <a:xfrm>
              <a:off x="6104238"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40" name="TextBox 39"/>
            <p:cNvSpPr txBox="1"/>
            <p:nvPr/>
          </p:nvSpPr>
          <p:spPr>
            <a:xfrm>
              <a:off x="9106930" y="8237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41" name="TextBox 40"/>
            <p:cNvSpPr txBox="1"/>
            <p:nvPr/>
          </p:nvSpPr>
          <p:spPr>
            <a:xfrm>
              <a:off x="9106930" y="232718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42" name="TextBox 41"/>
            <p:cNvSpPr txBox="1"/>
            <p:nvPr/>
          </p:nvSpPr>
          <p:spPr>
            <a:xfrm>
              <a:off x="9106930" y="4571998"/>
              <a:ext cx="2850292" cy="21852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p:txBody>
        </p:sp>
        <p:sp>
          <p:nvSpPr>
            <p:cNvPr id="43" name="Rectangle 42"/>
            <p:cNvSpPr/>
            <p:nvPr/>
          </p:nvSpPr>
          <p:spPr>
            <a:xfrm>
              <a:off x="218995" y="82378"/>
              <a:ext cx="2653951" cy="338554"/>
            </a:xfrm>
            <a:prstGeom prst="rect">
              <a:avLst/>
            </a:prstGeom>
          </p:spPr>
          <p:txBody>
            <a:bodyPr wrap="square">
              <a:spAutoFit/>
            </a:bodyPr>
            <a:lstStyle/>
            <a:p>
              <a:pPr algn="ctr"/>
              <a:r>
                <a:rPr lang="en-GB" sz="800" i="1" dirty="0"/>
                <a:t>Assess the influence of sea level on the coastal zone overtime. </a:t>
              </a:r>
              <a:endParaRPr lang="en-GB" sz="1000" dirty="0"/>
            </a:p>
          </p:txBody>
        </p:sp>
        <p:sp>
          <p:nvSpPr>
            <p:cNvPr id="44" name="Rectangle 43"/>
            <p:cNvSpPr/>
            <p:nvPr/>
          </p:nvSpPr>
          <p:spPr>
            <a:xfrm>
              <a:off x="3101546" y="2308721"/>
              <a:ext cx="2850292" cy="338554"/>
            </a:xfrm>
            <a:prstGeom prst="rect">
              <a:avLst/>
            </a:prstGeom>
          </p:spPr>
          <p:txBody>
            <a:bodyPr wrap="square">
              <a:spAutoFit/>
            </a:bodyPr>
            <a:lstStyle/>
            <a:p>
              <a:pPr algn="ctr"/>
              <a:r>
                <a:rPr lang="en-GB" sz="800" i="1" dirty="0"/>
                <a:t>Assess the significance of a countries level of development in determining the impact of coastal flooding </a:t>
              </a:r>
              <a:endParaRPr lang="en-GB" sz="800" dirty="0"/>
            </a:p>
          </p:txBody>
        </p:sp>
        <p:sp>
          <p:nvSpPr>
            <p:cNvPr id="45" name="Rectangle 44"/>
            <p:cNvSpPr/>
            <p:nvPr/>
          </p:nvSpPr>
          <p:spPr>
            <a:xfrm>
              <a:off x="3101546" y="55216"/>
              <a:ext cx="2850292" cy="338554"/>
            </a:xfrm>
            <a:prstGeom prst="rect">
              <a:avLst/>
            </a:prstGeom>
          </p:spPr>
          <p:txBody>
            <a:bodyPr wrap="square">
              <a:spAutoFit/>
            </a:bodyPr>
            <a:lstStyle/>
            <a:p>
              <a:pPr algn="ctr"/>
              <a:r>
                <a:rPr lang="en-GB" sz="800" i="1" dirty="0"/>
                <a:t>Assess the important  of </a:t>
              </a:r>
              <a:r>
                <a:rPr lang="en-GB" sz="800" i="1" dirty="0" err="1"/>
                <a:t>eustatic</a:t>
              </a:r>
              <a:r>
                <a:rPr lang="en-GB" sz="800" i="1" dirty="0"/>
                <a:t> changes to the UKs coastal landscape</a:t>
              </a:r>
              <a:endParaRPr lang="en-GB" sz="800" dirty="0"/>
            </a:p>
          </p:txBody>
        </p:sp>
        <p:sp>
          <p:nvSpPr>
            <p:cNvPr id="46" name="Rectangle 45"/>
            <p:cNvSpPr/>
            <p:nvPr/>
          </p:nvSpPr>
          <p:spPr>
            <a:xfrm>
              <a:off x="3075014" y="4530868"/>
              <a:ext cx="2853692" cy="584775"/>
            </a:xfrm>
            <a:prstGeom prst="rect">
              <a:avLst/>
            </a:prstGeom>
          </p:spPr>
          <p:txBody>
            <a:bodyPr wrap="square">
              <a:spAutoFit/>
            </a:bodyPr>
            <a:lstStyle/>
            <a:p>
              <a:pPr algn="ctr"/>
              <a:r>
                <a:rPr lang="en-GB" sz="800" i="1" dirty="0"/>
                <a:t>Assess the impact of coastal management along a stretch of coastline </a:t>
              </a:r>
              <a:r>
                <a:rPr lang="en-GB" sz="800" b="1" i="1" u="sng" dirty="0"/>
                <a:t>OR</a:t>
              </a:r>
              <a:r>
                <a:rPr lang="en-GB" sz="800" i="1" dirty="0"/>
                <a:t> Assess the effectiveness of coastal management strategies along a stretch of coastline</a:t>
              </a:r>
              <a:endParaRPr lang="en-GB" sz="800" dirty="0"/>
            </a:p>
            <a:p>
              <a:pPr algn="ctr"/>
              <a:endParaRPr lang="en-GB" sz="800" dirty="0"/>
            </a:p>
          </p:txBody>
        </p:sp>
        <p:sp>
          <p:nvSpPr>
            <p:cNvPr id="47" name="Rectangle 46"/>
            <p:cNvSpPr/>
            <p:nvPr/>
          </p:nvSpPr>
          <p:spPr>
            <a:xfrm>
              <a:off x="53546" y="2327188"/>
              <a:ext cx="2895600" cy="215444"/>
            </a:xfrm>
            <a:prstGeom prst="rect">
              <a:avLst/>
            </a:prstGeom>
          </p:spPr>
          <p:txBody>
            <a:bodyPr wrap="square">
              <a:spAutoFit/>
            </a:bodyPr>
            <a:lstStyle/>
            <a:p>
              <a:pPr algn="ctr"/>
              <a:r>
                <a:rPr lang="en-GB" sz="800" i="1" dirty="0"/>
                <a:t>Assess the risk of coastal flooding on the coast</a:t>
              </a:r>
              <a:endParaRPr lang="en-GB" sz="800" dirty="0"/>
            </a:p>
          </p:txBody>
        </p:sp>
        <p:sp>
          <p:nvSpPr>
            <p:cNvPr id="48" name="Rectangle 47"/>
            <p:cNvSpPr/>
            <p:nvPr/>
          </p:nvSpPr>
          <p:spPr>
            <a:xfrm>
              <a:off x="6180438" y="43561"/>
              <a:ext cx="2850292" cy="215444"/>
            </a:xfrm>
            <a:prstGeom prst="rect">
              <a:avLst/>
            </a:prstGeom>
          </p:spPr>
          <p:txBody>
            <a:bodyPr wrap="square">
              <a:spAutoFit/>
            </a:bodyPr>
            <a:lstStyle/>
            <a:p>
              <a:pPr algn="ctr"/>
              <a:r>
                <a:rPr lang="en-GB" sz="800" i="1" dirty="0"/>
                <a:t>Assess the threat of rapid coastal erosion to people</a:t>
              </a:r>
              <a:endParaRPr lang="en-GB" sz="800" dirty="0"/>
            </a:p>
          </p:txBody>
        </p:sp>
        <p:sp>
          <p:nvSpPr>
            <p:cNvPr id="49" name="Rectangle 48"/>
            <p:cNvSpPr/>
            <p:nvPr/>
          </p:nvSpPr>
          <p:spPr>
            <a:xfrm>
              <a:off x="98854" y="4533219"/>
              <a:ext cx="2850292" cy="338554"/>
            </a:xfrm>
            <a:prstGeom prst="rect">
              <a:avLst/>
            </a:prstGeom>
          </p:spPr>
          <p:txBody>
            <a:bodyPr wrap="square">
              <a:spAutoFit/>
            </a:bodyPr>
            <a:lstStyle/>
            <a:p>
              <a:pPr algn="ctr"/>
              <a:r>
                <a:rPr lang="en-GB" sz="800" i="1" dirty="0"/>
                <a:t>Assess the value of coastal management in managed risk in the coastal zone</a:t>
              </a:r>
              <a:endParaRPr lang="en-GB" sz="800" dirty="0"/>
            </a:p>
          </p:txBody>
        </p:sp>
        <p:sp>
          <p:nvSpPr>
            <p:cNvPr id="50" name="Rectangle 49"/>
            <p:cNvSpPr/>
            <p:nvPr/>
          </p:nvSpPr>
          <p:spPr>
            <a:xfrm>
              <a:off x="9106930" y="2267592"/>
              <a:ext cx="2850292" cy="215444"/>
            </a:xfrm>
            <a:prstGeom prst="rect">
              <a:avLst/>
            </a:prstGeom>
          </p:spPr>
          <p:txBody>
            <a:bodyPr wrap="square">
              <a:spAutoFit/>
            </a:bodyPr>
            <a:lstStyle/>
            <a:p>
              <a:pPr algn="ctr"/>
              <a:r>
                <a:rPr lang="en-GB" sz="800" i="1" dirty="0"/>
                <a:t>Assess the risk of coastal flooding on communities</a:t>
              </a:r>
              <a:endParaRPr lang="en-GB" sz="800" dirty="0"/>
            </a:p>
          </p:txBody>
        </p:sp>
        <p:sp>
          <p:nvSpPr>
            <p:cNvPr id="51" name="Rectangle 50"/>
            <p:cNvSpPr/>
            <p:nvPr/>
          </p:nvSpPr>
          <p:spPr>
            <a:xfrm>
              <a:off x="6104238" y="2284232"/>
              <a:ext cx="2850292" cy="215444"/>
            </a:xfrm>
            <a:prstGeom prst="rect">
              <a:avLst/>
            </a:prstGeom>
          </p:spPr>
          <p:txBody>
            <a:bodyPr wrap="square">
              <a:spAutoFit/>
            </a:bodyPr>
            <a:lstStyle/>
            <a:p>
              <a:pPr algn="ctr"/>
              <a:r>
                <a:rPr lang="en-GB" sz="800" i="1" dirty="0"/>
                <a:t>Assess the risk of coastal recession on communities</a:t>
              </a:r>
              <a:endParaRPr lang="en-GB" sz="800" dirty="0"/>
            </a:p>
          </p:txBody>
        </p:sp>
        <p:sp>
          <p:nvSpPr>
            <p:cNvPr id="52" name="Rectangle 51"/>
            <p:cNvSpPr/>
            <p:nvPr/>
          </p:nvSpPr>
          <p:spPr>
            <a:xfrm>
              <a:off x="8641492" y="49350"/>
              <a:ext cx="3315730" cy="338554"/>
            </a:xfrm>
            <a:prstGeom prst="rect">
              <a:avLst/>
            </a:prstGeom>
          </p:spPr>
          <p:txBody>
            <a:bodyPr wrap="square">
              <a:spAutoFit/>
            </a:bodyPr>
            <a:lstStyle/>
            <a:p>
              <a:pPr lvl="1" algn="ctr"/>
              <a:r>
                <a:rPr lang="en-GB" sz="800" i="1" dirty="0"/>
                <a:t>Assess the importance of human factors which have lead to rapid coastal erosion </a:t>
              </a:r>
              <a:endParaRPr lang="en-GB" sz="800" dirty="0"/>
            </a:p>
          </p:txBody>
        </p:sp>
        <p:sp>
          <p:nvSpPr>
            <p:cNvPr id="53" name="Rectangle 52"/>
            <p:cNvSpPr/>
            <p:nvPr/>
          </p:nvSpPr>
          <p:spPr>
            <a:xfrm>
              <a:off x="6081105" y="4533219"/>
              <a:ext cx="2899958" cy="338554"/>
            </a:xfrm>
            <a:prstGeom prst="rect">
              <a:avLst/>
            </a:prstGeom>
          </p:spPr>
          <p:txBody>
            <a:bodyPr wrap="square">
              <a:spAutoFit/>
            </a:bodyPr>
            <a:lstStyle/>
            <a:p>
              <a:pPr algn="ctr"/>
              <a:r>
                <a:rPr lang="en-GB" sz="800" i="1" dirty="0"/>
                <a:t>Assess the effectiveness of </a:t>
              </a:r>
              <a:r>
                <a:rPr lang="en-GB" sz="800" b="1" i="1" u="sng" dirty="0"/>
                <a:t>hard engineering </a:t>
              </a:r>
              <a:r>
                <a:rPr lang="en-GB" sz="800" i="1" dirty="0"/>
                <a:t>or </a:t>
              </a:r>
              <a:r>
                <a:rPr lang="en-GB" sz="800" b="1" i="1" u="sng" dirty="0"/>
                <a:t>soft engineering </a:t>
              </a:r>
              <a:r>
                <a:rPr lang="en-GB" sz="800" i="1" dirty="0"/>
                <a:t>approaches designed to protect the coast from erosion </a:t>
              </a:r>
              <a:endParaRPr lang="en-GB" sz="800" dirty="0"/>
            </a:p>
          </p:txBody>
        </p:sp>
        <p:sp>
          <p:nvSpPr>
            <p:cNvPr id="54" name="Rectangle 53"/>
            <p:cNvSpPr/>
            <p:nvPr/>
          </p:nvSpPr>
          <p:spPr>
            <a:xfrm>
              <a:off x="9133462" y="4533219"/>
              <a:ext cx="2873428" cy="215444"/>
            </a:xfrm>
            <a:prstGeom prst="rect">
              <a:avLst/>
            </a:prstGeom>
          </p:spPr>
          <p:txBody>
            <a:bodyPr wrap="square">
              <a:spAutoFit/>
            </a:bodyPr>
            <a:lstStyle/>
            <a:p>
              <a:pPr algn="ctr"/>
              <a:endParaRPr lang="en-GB" sz="800" dirty="0"/>
            </a:p>
          </p:txBody>
        </p:sp>
      </p:grpSp>
      <p:sp>
        <p:nvSpPr>
          <p:cNvPr id="2" name="Rectangle 1"/>
          <p:cNvSpPr/>
          <p:nvPr/>
        </p:nvSpPr>
        <p:spPr>
          <a:xfrm>
            <a:off x="9183796" y="4579029"/>
            <a:ext cx="2823760" cy="800219"/>
          </a:xfrm>
          <a:prstGeom prst="rect">
            <a:avLst/>
          </a:prstGeom>
        </p:spPr>
        <p:txBody>
          <a:bodyPr wrap="square">
            <a:spAutoFit/>
          </a:bodyPr>
          <a:lstStyle/>
          <a:p>
            <a:pPr algn="ctr">
              <a:lnSpc>
                <a:spcPct val="115000"/>
              </a:lnSpc>
              <a:tabLst>
                <a:tab pos="450215" algn="l"/>
              </a:tabLst>
            </a:pPr>
            <a:r>
              <a:rPr lang="en-GB" sz="800" i="1" dirty="0">
                <a:latin typeface="Century Gothic" panose="020B0502020202020204" pitchFamily="34" charset="0"/>
                <a:ea typeface="Calibri" panose="020F0502020204030204" pitchFamily="34" charset="0"/>
                <a:cs typeface="Times New Roman" panose="02020603050405020304" pitchFamily="18" charset="0"/>
              </a:rPr>
              <a:t>Assess the effectiveness of holistic coastal management strategies used to protect a stretch of coastline from erosion </a:t>
            </a:r>
            <a:r>
              <a:rPr lang="en-GB" sz="800" b="1" i="1" u="sng" dirty="0">
                <a:latin typeface="Century Gothic" panose="020B0502020202020204" pitchFamily="34" charset="0"/>
                <a:ea typeface="Calibri" panose="020F0502020204030204" pitchFamily="34" charset="0"/>
                <a:cs typeface="Times New Roman" panose="02020603050405020304" pitchFamily="18" charset="0"/>
              </a:rPr>
              <a:t>OR </a:t>
            </a:r>
            <a:r>
              <a:rPr lang="en-GB" sz="800" i="1" dirty="0"/>
              <a:t>Assess the success of the policies which are designed to manage a coastline holistically </a:t>
            </a:r>
            <a:endParaRPr lang="en-GB" sz="800" dirty="0"/>
          </a:p>
          <a:p>
            <a:pPr algn="ctr">
              <a:lnSpc>
                <a:spcPct val="115000"/>
              </a:lnSpc>
              <a:tabLst>
                <a:tab pos="450215" algn="l"/>
              </a:tabLs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8211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69DA-9424-4EAC-AB89-0B33EA8A18BF}"/>
              </a:ext>
            </a:extLst>
          </p:cNvPr>
          <p:cNvSpPr>
            <a:spLocks noGrp="1"/>
          </p:cNvSpPr>
          <p:nvPr>
            <p:ph type="ctrTitle"/>
          </p:nvPr>
        </p:nvSpPr>
        <p:spPr/>
        <p:txBody>
          <a:bodyPr/>
          <a:lstStyle/>
          <a:p>
            <a:r>
              <a:rPr lang="en-GB" dirty="0"/>
              <a:t>Coasts PPQs</a:t>
            </a:r>
          </a:p>
        </p:txBody>
      </p:sp>
      <p:sp>
        <p:nvSpPr>
          <p:cNvPr id="3" name="Subtitle 2">
            <a:extLst>
              <a:ext uri="{FF2B5EF4-FFF2-40B4-BE49-F238E27FC236}">
                <a16:creationId xmlns:a16="http://schemas.microsoft.com/office/drawing/2014/main" id="{40EF5A67-88C2-42FC-BBBC-73AFDD0B37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8302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01599"/>
            <a:ext cx="3211727" cy="491525"/>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Coasts- </a:t>
            </a:r>
            <a:r>
              <a:rPr lang="en-GB" sz="1800" b="1" dirty="0"/>
              <a:t>12 markers </a:t>
            </a:r>
            <a:endParaRPr lang="en-GB" sz="2800" b="1" u="sng" dirty="0"/>
          </a:p>
        </p:txBody>
      </p:sp>
      <p:sp>
        <p:nvSpPr>
          <p:cNvPr id="3" name="Subtitle 2"/>
          <p:cNvSpPr>
            <a:spLocks noGrp="1"/>
          </p:cNvSpPr>
          <p:nvPr>
            <p:ph type="subTitle" idx="1"/>
          </p:nvPr>
        </p:nvSpPr>
        <p:spPr>
          <a:xfrm>
            <a:off x="8921578" y="71776"/>
            <a:ext cx="3089189" cy="1765261"/>
          </a:xfrm>
        </p:spPr>
        <p:style>
          <a:lnRef idx="2">
            <a:schemeClr val="accent6"/>
          </a:lnRef>
          <a:fillRef idx="1">
            <a:schemeClr val="lt1"/>
          </a:fillRef>
          <a:effectRef idx="0">
            <a:schemeClr val="accent6"/>
          </a:effectRef>
          <a:fontRef idx="minor">
            <a:schemeClr val="dk1"/>
          </a:fontRef>
        </p:style>
        <p:txBody>
          <a:bodyPr>
            <a:normAutofit lnSpcReduction="10000"/>
          </a:bodyPr>
          <a:lstStyle/>
          <a:p>
            <a:pPr algn="l"/>
            <a:r>
              <a:rPr lang="en-GB" sz="1800" b="1" dirty="0"/>
              <a:t>Introduction</a:t>
            </a:r>
            <a:r>
              <a:rPr lang="en-GB" sz="1800" dirty="0"/>
              <a:t>: This should pick apart the question by defining and key words and putting the question in context (within the bigger picture of the topic). It only needs to be 2-4 sentences max. </a:t>
            </a:r>
          </a:p>
          <a:p>
            <a:pPr algn="l"/>
            <a:endParaRPr lang="en-GB" sz="1800" dirty="0"/>
          </a:p>
        </p:txBody>
      </p:sp>
      <p:sp>
        <p:nvSpPr>
          <p:cNvPr id="7" name="Subtitle 2"/>
          <p:cNvSpPr txBox="1">
            <a:spLocks/>
          </p:cNvSpPr>
          <p:nvPr/>
        </p:nvSpPr>
        <p:spPr>
          <a:xfrm>
            <a:off x="155576" y="2124644"/>
            <a:ext cx="8504366" cy="457549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600" b="1" dirty="0"/>
              <a:t>Main Body: </a:t>
            </a:r>
            <a:r>
              <a:rPr lang="en-GB" sz="1600" dirty="0"/>
              <a:t>Each paragraph should have a structure and a clear purpose. All consider using a PEAL format for your paragraph: </a:t>
            </a:r>
          </a:p>
          <a:p>
            <a:pPr algn="l"/>
            <a:r>
              <a:rPr lang="en-GB" sz="1600" dirty="0"/>
              <a:t>• </a:t>
            </a:r>
            <a:r>
              <a:rPr lang="en-GB" sz="1600" i="1" u="sng" dirty="0"/>
              <a:t>Point</a:t>
            </a:r>
            <a:r>
              <a:rPr lang="en-GB" sz="1600" dirty="0"/>
              <a:t> – one/ two sentences identifying what this paragraph is going to be able and how it links back to the question.  </a:t>
            </a:r>
          </a:p>
          <a:p>
            <a:pPr algn="l"/>
            <a:r>
              <a:rPr lang="en-GB" sz="1600" dirty="0"/>
              <a:t>• </a:t>
            </a:r>
            <a:r>
              <a:rPr lang="en-GB" sz="1600" i="1" u="sng" dirty="0"/>
              <a:t>Explain/example</a:t>
            </a:r>
            <a:r>
              <a:rPr lang="en-GB" sz="1600" dirty="0"/>
              <a:t>–You should also introduce any examples and case studies here. </a:t>
            </a:r>
          </a:p>
          <a:p>
            <a:pPr algn="l"/>
            <a:r>
              <a:rPr lang="en-GB" sz="1600" dirty="0"/>
              <a:t>• </a:t>
            </a:r>
            <a:r>
              <a:rPr lang="en-GB" sz="1600" i="1" u="sng" dirty="0"/>
              <a:t>Assess </a:t>
            </a:r>
            <a:r>
              <a:rPr lang="en-GB" sz="1600" dirty="0"/>
              <a:t>– this should make up the bulk of you answer you should be critical all the way through. You should really think of this bit as an opinion line (see below) where does this point/factor fit on to that opinion line with evidence and a detailed and extended explanation to support this. </a:t>
            </a:r>
          </a:p>
          <a:p>
            <a:pPr algn="l"/>
            <a:endParaRPr lang="en-GB" sz="1600" dirty="0"/>
          </a:p>
          <a:p>
            <a:pPr algn="l"/>
            <a:endParaRPr lang="en-GB" sz="1600" dirty="0"/>
          </a:p>
          <a:p>
            <a:pPr algn="l"/>
            <a:r>
              <a:rPr lang="en-GB" sz="1600" dirty="0"/>
              <a:t>Think about answering these sorts of questions within this part of the paragraph. How important is this factor? Why? How does it compare to other factors? Have you got any evidence/examples to support this? How successful was this? Why? Phrases you might want to consider using are: this is important because, this in more important than… because, this is support by [evidence], this was successful at…because, however this is less important/ successful than… because….</a:t>
            </a:r>
          </a:p>
          <a:p>
            <a:pPr algn="l"/>
            <a:r>
              <a:rPr lang="en-GB" sz="1600" dirty="0"/>
              <a:t>• </a:t>
            </a:r>
            <a:r>
              <a:rPr lang="en-GB" sz="1600" i="1" u="sng" dirty="0"/>
              <a:t>Link</a:t>
            </a:r>
            <a:r>
              <a:rPr lang="en-GB" sz="1600" dirty="0"/>
              <a:t> – briefly sum up your paragraph and link you ideas back to the question.</a:t>
            </a:r>
          </a:p>
        </p:txBody>
      </p:sp>
      <p:sp>
        <p:nvSpPr>
          <p:cNvPr id="9" name="Subtitle 2"/>
          <p:cNvSpPr txBox="1">
            <a:spLocks/>
          </p:cNvSpPr>
          <p:nvPr/>
        </p:nvSpPr>
        <p:spPr>
          <a:xfrm>
            <a:off x="8740346" y="2375272"/>
            <a:ext cx="3377513" cy="43248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dirty="0"/>
              <a:t>Conclusion</a:t>
            </a:r>
            <a:r>
              <a:rPr lang="en-GB" sz="1800" dirty="0"/>
              <a:t>: Your conclusion is also a chance to assess but consider a range of factors rather than just one like your paragraphs. It also gives you a chance to directly link all your ideas back to the question. You shouldn’t be introducing any new facts or evidence here but should consider which is the most significant/ importance/ successful. It might be easier to think of this bit like an Olympic podium which are your gold, silver and bronze factors and how to they compare in terms of significance. </a:t>
            </a:r>
          </a:p>
        </p:txBody>
      </p:sp>
      <p:sp>
        <p:nvSpPr>
          <p:cNvPr id="6146" name="AutoShape 2" descr="https://attachment.outlook.live.net/owa/kmewright1@hotmail.com/service.svc/s/GetAttachmentThumbnail?id=AQMkADAwATZiZmYAZC1hODc1LTg1NQA4LTAwAi0wMAoARgAAA%2FdJKgXDqxhPtpHQ1LAeQtQHAAvF5TdUkoBGlm5Vt1wsDikAAAIBDAAAAAvF5TdUkoBGlm5Vt1wsDikAAZB5nRwAAAABEgAQAB3wYXGydNBIkxP9iz4UAY8%3D&amp;thumbnailType=2&amp;X-OWA-CANARY=trGpya3zjkGhhWoaOiKV3oCTM-tknNUYuGqoSJqY2pak6fOGMbS_4mU-gTA7Z21UOio3W5Oyp6c.&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NDQyMzY1LTI4MjYyNzQxMzZcIixcInB1aWRcIjpcIjE4OTk5NDYwMzQxNjkxNzZcIixcIm9pZFwiOlwiMDAwNmJmZmQtYTg3NS04NTU4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MwOTE1MTMsIm5iZiI6MTUyMzA5MDkxM30.lyBYl7WKcayOwaYPMcW4fgfYUrq87wqDjW0nPKbI0SehvZpdJc_Nrm_It8GfnXfcVCarsjM6YWY9j7PDNmZicgwYZivAbYPd0EhEyRVsWhTNbd4QqA-Ec-fbOrnFWO53ZXTMylUXraDpng42Kuv0YKOOKSXF1YGS1IzrBJCkBR4OjHu8ZBq3F3J32R8XjUV1BRmrGExzpkL0Re8gdF7OXo7w_feJsKqeJEhM4-jpkiOn11XhGn86MIjXHMLJSnfNJd6qYY0n7Gsp9q7v7-yakchiZzM6K-nqbH6nioKNQcLo5wNxQIjwOP5t144iR_4XrU0nFphSsaVdwNNHYfKB8A&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148" name="AutoShape 4" descr="https://attachment.outlook.live.net/owa/kmewright1@hotmail.com/service.svc/s/GetAttachmentThumbnail?id=AQMkADAwATZiZmYAZC1hODc1LTg1NQA4LTAwAi0wMAoARgAAA%2FdJKgXDqxhPtpHQ1LAeQtQHAAvF5TdUkoBGlm5Vt1wsDikAAAIBDAAAAAvF5TdUkoBGlm5Vt1wsDikAAZB5nRwAAAABEgAQAB3wYXGydNBIkxP9iz4UAY8%3D&amp;thumbnailType=2&amp;X-OWA-CANARY=trGpya3zjkGhhWoaOiKV3oCTM-tknNUYuGqoSJqY2pak6fOGMbS_4mU-gTA7Z21UOio3W5Oyp6c.&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NDQyMzY1LTI4MjYyNzQxMzZcIixcInB1aWRcIjpcIjE4OTk5NDYwMzQxNjkxNzZcIixcIm9pZFwiOlwiMDAwNmJmZmQtYTg3NS04NTU4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MwOTE1MTMsIm5iZiI6MTUyMzA5MDkxM30.lyBYl7WKcayOwaYPMcW4fgfYUrq87wqDjW0nPKbI0SehvZpdJc_Nrm_It8GfnXfcVCarsjM6YWY9j7PDNmZicgwYZivAbYPd0EhEyRVsWhTNbd4QqA-Ec-fbOrnFWO53ZXTMylUXraDpng42Kuv0YKOOKSXF1YGS1IzrBJCkBR4OjHu8ZBq3F3J32R8XjUV1BRmrGExzpkL0Re8gdF7OXo7w_feJsKqeJEhM4-jpkiOn11XhGn86MIjXHMLJSnfNJd6qYY0n7Gsp9q7v7-yakchiZzM6K-nqbH6nioKNQcLo5wNxQIjwOP5t144iR_4XrU0nFphSsaVdwNNHYfKB8A&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949" y="4412390"/>
            <a:ext cx="6647619" cy="580952"/>
          </a:xfrm>
          <a:prstGeom prst="rect">
            <a:avLst/>
          </a:prstGeom>
        </p:spPr>
      </p:pic>
      <p:sp>
        <p:nvSpPr>
          <p:cNvPr id="19" name="TextBox 18"/>
          <p:cNvSpPr txBox="1"/>
          <p:nvPr/>
        </p:nvSpPr>
        <p:spPr>
          <a:xfrm>
            <a:off x="3665344" y="156748"/>
            <a:ext cx="4811884" cy="369332"/>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a:t>What does the word ‘assess’ mean?</a:t>
            </a:r>
          </a:p>
        </p:txBody>
      </p:sp>
      <p:sp>
        <p:nvSpPr>
          <p:cNvPr id="20" name="Rectangle 19"/>
          <p:cNvSpPr/>
          <p:nvPr/>
        </p:nvSpPr>
        <p:spPr>
          <a:xfrm>
            <a:off x="140043" y="647316"/>
            <a:ext cx="8600303" cy="1477328"/>
          </a:xfrm>
          <a:prstGeom prst="rect">
            <a:avLst/>
          </a:prstGeom>
          <a:solidFill>
            <a:schemeClr val="accent4">
              <a:lumMod val="20000"/>
              <a:lumOff val="80000"/>
            </a:schemeClr>
          </a:solidFill>
        </p:spPr>
        <p:txBody>
          <a:bodyPr wrap="square">
            <a:spAutoFit/>
          </a:bodyPr>
          <a:lstStyle/>
          <a:p>
            <a:r>
              <a:rPr lang="en-GB" dirty="0">
                <a:effectLst/>
                <a:ea typeface="Calibri" panose="020F0502020204030204" pitchFamily="34" charset="0"/>
                <a:cs typeface="Times New Roman" panose="02020603050405020304" pitchFamily="18" charset="0"/>
              </a:rPr>
              <a:t>The command words </a:t>
            </a:r>
            <a:r>
              <a:rPr lang="en-GB" b="1" dirty="0">
                <a:effectLst/>
                <a:ea typeface="Calibri" panose="020F0502020204030204" pitchFamily="34" charset="0"/>
                <a:cs typeface="Times New Roman" panose="02020603050405020304" pitchFamily="18" charset="0"/>
              </a:rPr>
              <a:t>assess</a:t>
            </a:r>
            <a:r>
              <a:rPr lang="en-GB" dirty="0">
                <a:effectLst/>
                <a:ea typeface="Calibri" panose="020F0502020204030204" pitchFamily="34" charset="0"/>
                <a:cs typeface="Times New Roman" panose="02020603050405020304" pitchFamily="18" charset="0"/>
              </a:rPr>
              <a:t> requires you to use evidence to determine the relative significance of something and to give balanced consideration to all factors and identify which are the most important. The exam board using a range of different question stems for the assess command word: assess the value; assess the extent; assess the importance; assess the significance.</a:t>
            </a:r>
            <a:endParaRPr lang="en-GB" dirty="0"/>
          </a:p>
        </p:txBody>
      </p:sp>
    </p:spTree>
    <p:extLst>
      <p:ext uri="{BB962C8B-B14F-4D97-AF65-F5344CB8AC3E}">
        <p14:creationId xmlns:p14="http://schemas.microsoft.com/office/powerpoint/2010/main" val="315661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34225" y="131047"/>
            <a:ext cx="4991448" cy="6051639"/>
          </a:xfrm>
        </p:spPr>
        <p:style>
          <a:lnRef idx="2">
            <a:schemeClr val="accent6"/>
          </a:lnRef>
          <a:fillRef idx="1">
            <a:schemeClr val="lt1"/>
          </a:fillRef>
          <a:effectRef idx="0">
            <a:schemeClr val="accent6"/>
          </a:effectRef>
          <a:fontRef idx="minor">
            <a:schemeClr val="dk1"/>
          </a:fontRef>
        </p:style>
        <p:txBody>
          <a:bodyPr>
            <a:normAutofit/>
          </a:bodyPr>
          <a:lstStyle/>
          <a:p>
            <a:pPr marL="0" lvl="0" indent="0">
              <a:buNone/>
            </a:pPr>
            <a:r>
              <a:rPr lang="en-GB" sz="1700" b="1" dirty="0"/>
              <a:t>EQ1 - Why are coastal zone different and what processes cause these differences?</a:t>
            </a:r>
            <a:endParaRPr lang="en-GB" sz="1700" dirty="0"/>
          </a:p>
          <a:p>
            <a:pPr marL="0" lvl="0" indent="0">
              <a:buNone/>
            </a:pPr>
            <a:r>
              <a:rPr lang="en-GB" sz="1700" dirty="0"/>
              <a:t>The coast, and wider littoral zone, has distinctive features and landscapes</a:t>
            </a:r>
          </a:p>
          <a:p>
            <a:pPr lvl="1"/>
            <a:r>
              <a:rPr lang="en-GB" sz="1700" i="1" dirty="0"/>
              <a:t>Assess how coastal landscapes can be classified</a:t>
            </a:r>
            <a:endParaRPr lang="en-GB" sz="1700" dirty="0"/>
          </a:p>
          <a:p>
            <a:pPr lvl="1"/>
            <a:r>
              <a:rPr lang="en-GB" sz="1700" i="1" dirty="0"/>
              <a:t>Assess the importance of geology in creating a range of coastal landscapes. </a:t>
            </a:r>
            <a:endParaRPr lang="en-GB" sz="1700" dirty="0"/>
          </a:p>
          <a:p>
            <a:pPr marL="0" lvl="0" indent="0">
              <a:buNone/>
            </a:pPr>
            <a:r>
              <a:rPr lang="en-GB" sz="1700" dirty="0"/>
              <a:t>Geological structure influences the development of coastal landscapes at a variety of scales</a:t>
            </a:r>
          </a:p>
          <a:p>
            <a:pPr lvl="1"/>
            <a:r>
              <a:rPr lang="en-GB" sz="1700" i="1" dirty="0"/>
              <a:t>Assess the importance of geological structures  in developing coastal landscapes</a:t>
            </a:r>
            <a:endParaRPr lang="en-GB" sz="1700" dirty="0"/>
          </a:p>
          <a:p>
            <a:pPr marL="0" lvl="0" indent="0">
              <a:buNone/>
            </a:pPr>
            <a:r>
              <a:rPr lang="en-GB" sz="1700" dirty="0"/>
              <a:t>Rates of coastal recession and stability depend on lithology and other factors</a:t>
            </a:r>
          </a:p>
          <a:p>
            <a:pPr lvl="1"/>
            <a:r>
              <a:rPr lang="en-GB" sz="1700" i="1" dirty="0"/>
              <a:t>Assess the importance of lithology in coastal recession </a:t>
            </a:r>
            <a:endParaRPr lang="en-GB" sz="1700" dirty="0"/>
          </a:p>
          <a:p>
            <a:pPr lvl="1"/>
            <a:r>
              <a:rPr lang="en-GB" sz="1700" i="1" dirty="0"/>
              <a:t>Assess the extent to which rates of coastal recession and stability depend on lithology</a:t>
            </a:r>
            <a:endParaRPr lang="en-GB" sz="1700" dirty="0"/>
          </a:p>
          <a:p>
            <a:endParaRPr lang="en-GB" sz="1700" dirty="0"/>
          </a:p>
        </p:txBody>
      </p:sp>
      <p:sp>
        <p:nvSpPr>
          <p:cNvPr id="4" name="Rectangle 3"/>
          <p:cNvSpPr/>
          <p:nvPr/>
        </p:nvSpPr>
        <p:spPr>
          <a:xfrm>
            <a:off x="5243119" y="131046"/>
            <a:ext cx="7106896" cy="64102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90170" indent="-90170">
              <a:lnSpc>
                <a:spcPct val="115000"/>
              </a:lnSpc>
              <a:spcAft>
                <a:spcPts val="0"/>
              </a:spcAft>
            </a:pPr>
            <a:r>
              <a:rPr lang="en-GB" sz="1700" b="1" dirty="0">
                <a:effectLst/>
                <a:ea typeface="Calibri" panose="020F0502020204030204" pitchFamily="34" charset="0"/>
                <a:cs typeface="Times New Roman" panose="02020603050405020304" pitchFamily="18" charset="0"/>
              </a:rPr>
              <a:t>EQ2 - How do characteristic coastal landforms contribute to coastal landscapes?</a:t>
            </a:r>
            <a:endParaRPr lang="en-GB" sz="1700" dirty="0">
              <a:effectLst/>
              <a:ea typeface="Calibri" panose="020F0502020204030204" pitchFamily="34" charset="0"/>
              <a:cs typeface="Times New Roman" panose="02020603050405020304" pitchFamily="18" charset="0"/>
            </a:endParaRPr>
          </a:p>
          <a:p>
            <a:pPr lvl="0">
              <a:lnSpc>
                <a:spcPct val="115000"/>
              </a:lnSpc>
              <a:spcAft>
                <a:spcPts val="0"/>
              </a:spcAft>
              <a:tabLst>
                <a:tab pos="228600" algn="l"/>
              </a:tabLst>
            </a:pPr>
            <a:r>
              <a:rPr lang="en-GB" sz="1700" dirty="0">
                <a:effectLst/>
                <a:ea typeface="Calibri" panose="020F0502020204030204" pitchFamily="34" charset="0"/>
                <a:cs typeface="Times New Roman" panose="02020603050405020304" pitchFamily="18" charset="0"/>
              </a:rPr>
              <a:t>Marine erosion creates distinctive coastal landforms and contributes to coastal landscapes</a:t>
            </a:r>
          </a:p>
          <a:p>
            <a:pPr marL="742950" lvl="1" indent="-285750">
              <a:lnSpc>
                <a:spcPct val="115000"/>
              </a:lnSpc>
              <a:spcAft>
                <a:spcPts val="0"/>
              </a:spcAft>
              <a:buFont typeface="Arial" panose="020B0604020202020204" pitchFamily="34" charset="0"/>
              <a:buChar char="•"/>
              <a:tabLst>
                <a:tab pos="685800" algn="l"/>
              </a:tabLst>
            </a:pPr>
            <a:r>
              <a:rPr lang="en-GB" sz="1700" i="1" dirty="0">
                <a:effectLst/>
                <a:ea typeface="Calibri" panose="020F0502020204030204" pitchFamily="34" charset="0"/>
                <a:cs typeface="Times New Roman" panose="02020603050405020304" pitchFamily="18" charset="0"/>
              </a:rPr>
              <a:t>Assess the importance of marine erosion in creating coastal landforms </a:t>
            </a:r>
            <a:endParaRPr lang="en-GB" sz="1700" dirty="0">
              <a:effectLst/>
              <a:ea typeface="Calibri" panose="020F0502020204030204" pitchFamily="34" charset="0"/>
              <a:cs typeface="Times New Roman" panose="02020603050405020304" pitchFamily="18" charset="0"/>
            </a:endParaRPr>
          </a:p>
          <a:p>
            <a:pPr marL="742950" lvl="1" indent="-285750">
              <a:lnSpc>
                <a:spcPct val="115000"/>
              </a:lnSpc>
              <a:spcAft>
                <a:spcPts val="0"/>
              </a:spcAft>
              <a:buFont typeface="Arial" panose="020B0604020202020204" pitchFamily="34" charset="0"/>
              <a:buChar char="•"/>
              <a:tabLst>
                <a:tab pos="685800" algn="l"/>
              </a:tabLst>
            </a:pPr>
            <a:r>
              <a:rPr lang="en-GB" sz="1700" i="1" dirty="0">
                <a:effectLst/>
                <a:ea typeface="Calibri" panose="020F0502020204030204" pitchFamily="34" charset="0"/>
                <a:cs typeface="Times New Roman" panose="02020603050405020304" pitchFamily="18" charset="0"/>
              </a:rPr>
              <a:t>Assess the importance of different processes in the development of cliff features</a:t>
            </a:r>
            <a:endParaRPr lang="en-GB" sz="1700" dirty="0">
              <a:effectLst/>
              <a:ea typeface="Calibri" panose="020F0502020204030204" pitchFamily="34" charset="0"/>
              <a:cs typeface="Times New Roman" panose="02020603050405020304" pitchFamily="18" charset="0"/>
            </a:endParaRPr>
          </a:p>
          <a:p>
            <a:pPr lvl="0">
              <a:lnSpc>
                <a:spcPct val="115000"/>
              </a:lnSpc>
              <a:spcAft>
                <a:spcPts val="0"/>
              </a:spcAft>
              <a:tabLst>
                <a:tab pos="228600" algn="l"/>
              </a:tabLst>
            </a:pPr>
            <a:r>
              <a:rPr lang="en-GB" sz="1700" dirty="0">
                <a:effectLst/>
                <a:ea typeface="Calibri" panose="020F0502020204030204" pitchFamily="34" charset="0"/>
                <a:cs typeface="Times New Roman" panose="02020603050405020304" pitchFamily="18" charset="0"/>
              </a:rPr>
              <a:t>Sediment transport and deposition create distinctive coastal landforms and contribute to coastal landscapes</a:t>
            </a:r>
          </a:p>
          <a:p>
            <a:pPr marL="742950" lvl="1" indent="-285750">
              <a:lnSpc>
                <a:spcPct val="115000"/>
              </a:lnSpc>
              <a:spcAft>
                <a:spcPts val="0"/>
              </a:spcAft>
              <a:buFont typeface="Arial" panose="020B0604020202020204" pitchFamily="34" charset="0"/>
              <a:buChar char="•"/>
              <a:tabLst>
                <a:tab pos="450215" algn="l"/>
              </a:tabLst>
            </a:pPr>
            <a:r>
              <a:rPr lang="en-GB" sz="1700" i="1" dirty="0">
                <a:effectLst/>
                <a:ea typeface="Calibri" panose="020F0502020204030204" pitchFamily="34" charset="0"/>
                <a:cs typeface="Times New Roman" panose="02020603050405020304" pitchFamily="18" charset="0"/>
              </a:rPr>
              <a:t>Assess the importance of sediment transport and deposition in creating coastal landforms</a:t>
            </a:r>
            <a:endParaRPr lang="en-GB" sz="1700" dirty="0">
              <a:effectLst/>
              <a:ea typeface="Calibri" panose="020F0502020204030204" pitchFamily="34" charset="0"/>
              <a:cs typeface="Times New Roman" panose="02020603050405020304" pitchFamily="18" charset="0"/>
            </a:endParaRPr>
          </a:p>
          <a:p>
            <a:pPr marL="742950" lvl="1" indent="-285750">
              <a:lnSpc>
                <a:spcPct val="115000"/>
              </a:lnSpc>
              <a:spcAft>
                <a:spcPts val="0"/>
              </a:spcAft>
              <a:buFont typeface="Arial" panose="020B0604020202020204" pitchFamily="34" charset="0"/>
              <a:buChar char="•"/>
              <a:tabLst>
                <a:tab pos="450215" algn="l"/>
              </a:tabLst>
            </a:pPr>
            <a:r>
              <a:rPr lang="en-GB" sz="1700" i="1" dirty="0">
                <a:effectLst/>
                <a:ea typeface="Calibri" panose="020F0502020204030204" pitchFamily="34" charset="0"/>
                <a:cs typeface="Times New Roman" panose="02020603050405020304" pitchFamily="18" charset="0"/>
              </a:rPr>
              <a:t>Assess the relative importance of depositional processes along a name stretch of coast</a:t>
            </a:r>
            <a:endParaRPr lang="en-GB" sz="1700" dirty="0">
              <a:effectLst/>
              <a:ea typeface="Calibri" panose="020F0502020204030204" pitchFamily="34" charset="0"/>
              <a:cs typeface="Times New Roman" panose="02020603050405020304" pitchFamily="18" charset="0"/>
            </a:endParaRPr>
          </a:p>
          <a:p>
            <a:pPr lvl="0">
              <a:lnSpc>
                <a:spcPct val="115000"/>
              </a:lnSpc>
              <a:spcAft>
                <a:spcPts val="0"/>
              </a:spcAft>
              <a:tabLst>
                <a:tab pos="228600" algn="l"/>
              </a:tabLst>
            </a:pPr>
            <a:r>
              <a:rPr lang="en-GB" sz="1700" dirty="0">
                <a:effectLst/>
                <a:ea typeface="Calibri" panose="020F0502020204030204" pitchFamily="34" charset="0"/>
                <a:cs typeface="Times New Roman" panose="02020603050405020304" pitchFamily="18" charset="0"/>
              </a:rPr>
              <a:t>Sub-aerial processes influence coastal landforms and contribute to coastal landscapes	</a:t>
            </a:r>
          </a:p>
          <a:p>
            <a:pPr marL="742950" lvl="1" indent="-285750">
              <a:lnSpc>
                <a:spcPct val="115000"/>
              </a:lnSpc>
              <a:spcAft>
                <a:spcPts val="0"/>
              </a:spcAft>
              <a:buFont typeface="Arial" panose="020B0604020202020204" pitchFamily="34" charset="0"/>
              <a:buChar char="•"/>
              <a:tabLst>
                <a:tab pos="450215" algn="l"/>
              </a:tabLst>
            </a:pPr>
            <a:r>
              <a:rPr lang="en-GB" sz="1700" i="1" dirty="0">
                <a:effectLst/>
                <a:ea typeface="Calibri" panose="020F0502020204030204" pitchFamily="34" charset="0"/>
                <a:cs typeface="Times New Roman" panose="02020603050405020304" pitchFamily="18" charset="0"/>
              </a:rPr>
              <a:t>Assess the importance of sediment transport and deposition in creating coastal landforms</a:t>
            </a:r>
            <a:endParaRPr lang="en-GB" sz="1700" dirty="0">
              <a:effectLst/>
              <a:ea typeface="Calibri" panose="020F0502020204030204" pitchFamily="34" charset="0"/>
              <a:cs typeface="Times New Roman" panose="02020603050405020304" pitchFamily="18" charset="0"/>
            </a:endParaRPr>
          </a:p>
          <a:p>
            <a:pPr marL="742950" lvl="1" indent="-285750">
              <a:lnSpc>
                <a:spcPct val="115000"/>
              </a:lnSpc>
              <a:spcAft>
                <a:spcPts val="0"/>
              </a:spcAft>
              <a:buFont typeface="Arial" panose="020B0604020202020204" pitchFamily="34" charset="0"/>
              <a:buChar char="•"/>
              <a:tabLst>
                <a:tab pos="450215" algn="l"/>
              </a:tabLst>
            </a:pPr>
            <a:r>
              <a:rPr lang="en-GB" sz="1700" i="1" dirty="0">
                <a:effectLst/>
                <a:ea typeface="Calibri" panose="020F0502020204030204" pitchFamily="34" charset="0"/>
                <a:cs typeface="Times New Roman" panose="02020603050405020304" pitchFamily="18" charset="0"/>
              </a:rPr>
              <a:t>Assess the significant of different weathering and mass movement processes in coastal landscape systems</a:t>
            </a:r>
            <a:endParaRPr lang="en-GB" sz="1700" dirty="0">
              <a:effectLst/>
              <a:ea typeface="Calibri" panose="020F0502020204030204" pitchFamily="34" charset="0"/>
              <a:cs typeface="Times New Roman" panose="02020603050405020304" pitchFamily="18" charset="0"/>
            </a:endParaRPr>
          </a:p>
          <a:p>
            <a:pPr marL="742950" lvl="1" indent="-285750">
              <a:lnSpc>
                <a:spcPct val="115000"/>
              </a:lnSpc>
              <a:spcAft>
                <a:spcPts val="0"/>
              </a:spcAft>
              <a:buFont typeface="Arial" panose="020B0604020202020204" pitchFamily="34" charset="0"/>
              <a:buChar char="•"/>
              <a:tabLst>
                <a:tab pos="450215" algn="l"/>
              </a:tabLst>
            </a:pPr>
            <a:r>
              <a:rPr lang="en-GB" sz="1700" i="1" dirty="0">
                <a:effectLst/>
                <a:ea typeface="Calibri" panose="020F0502020204030204" pitchFamily="34" charset="0"/>
                <a:cs typeface="Times New Roman" panose="02020603050405020304" pitchFamily="18" charset="0"/>
              </a:rPr>
              <a:t>Assess the importance of mass movement in influencing rates of coastal recession and landform change</a:t>
            </a:r>
            <a:endParaRPr lang="en-GB" sz="17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57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34225" y="131047"/>
            <a:ext cx="5013972" cy="6463307"/>
          </a:xfrm>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marL="0" indent="0">
              <a:buNone/>
            </a:pPr>
            <a:r>
              <a:rPr lang="en-GB" b="1" dirty="0"/>
              <a:t>EQ3 - How do coastal erosion and sea level change alter the physical characteristics of coastlines and increase risk?</a:t>
            </a:r>
            <a:endParaRPr lang="en-GB" dirty="0"/>
          </a:p>
          <a:p>
            <a:pPr lvl="0"/>
            <a:r>
              <a:rPr lang="en-GB" dirty="0"/>
              <a:t>Sea level change influences coasts on different timescales </a:t>
            </a:r>
            <a:endParaRPr lang="en-GB" sz="3600" dirty="0"/>
          </a:p>
          <a:p>
            <a:pPr lvl="1"/>
            <a:r>
              <a:rPr lang="en-GB" i="1" dirty="0"/>
              <a:t>Assess the influence of sea level on the coastal zone overtime. </a:t>
            </a:r>
            <a:endParaRPr lang="en-GB" sz="3200" dirty="0"/>
          </a:p>
          <a:p>
            <a:pPr lvl="1"/>
            <a:r>
              <a:rPr lang="en-GB" i="1" dirty="0"/>
              <a:t>Assess the important  of </a:t>
            </a:r>
            <a:r>
              <a:rPr lang="en-GB" i="1" dirty="0" err="1"/>
              <a:t>eustatic</a:t>
            </a:r>
            <a:r>
              <a:rPr lang="en-GB" i="1" dirty="0"/>
              <a:t> changes to the UKs coastal landscape</a:t>
            </a:r>
            <a:endParaRPr lang="en-GB" sz="3200" dirty="0"/>
          </a:p>
          <a:p>
            <a:pPr lvl="0"/>
            <a:r>
              <a:rPr lang="en-GB" dirty="0"/>
              <a:t>Rapid coastal retreat causes threats to people at the coast</a:t>
            </a:r>
            <a:endParaRPr lang="en-GB" sz="3600" dirty="0"/>
          </a:p>
          <a:p>
            <a:pPr lvl="1"/>
            <a:r>
              <a:rPr lang="en-GB" i="1" dirty="0"/>
              <a:t>Assess the threat of rapid coastal erosion to people</a:t>
            </a:r>
            <a:endParaRPr lang="en-GB" sz="3200" dirty="0"/>
          </a:p>
          <a:p>
            <a:pPr lvl="1"/>
            <a:r>
              <a:rPr lang="en-GB" i="1" dirty="0"/>
              <a:t>Assess the importance of human factors which have lead to rapid coastal erosion </a:t>
            </a:r>
            <a:endParaRPr lang="en-GB" sz="3200" dirty="0"/>
          </a:p>
          <a:p>
            <a:pPr lvl="0"/>
            <a:r>
              <a:rPr lang="en-GB" dirty="0"/>
              <a:t>Coastal flooding is a significant and increasing risk for some coastlines</a:t>
            </a:r>
            <a:endParaRPr lang="en-GB" sz="3600" dirty="0"/>
          </a:p>
          <a:p>
            <a:pPr lvl="2"/>
            <a:r>
              <a:rPr lang="en-GB" i="1" dirty="0"/>
              <a:t>Assess the risk of coastal flooding on the coast</a:t>
            </a:r>
            <a:endParaRPr lang="en-GB" sz="2800" dirty="0"/>
          </a:p>
          <a:p>
            <a:pPr lvl="2"/>
            <a:r>
              <a:rPr lang="en-GB" i="1" dirty="0"/>
              <a:t>Assess the significance of a countries level of development in determining the impact of coastal flooding </a:t>
            </a:r>
            <a:endParaRPr lang="en-GB" sz="2800" dirty="0"/>
          </a:p>
          <a:p>
            <a:endParaRPr lang="en-GB" sz="1700" dirty="0"/>
          </a:p>
        </p:txBody>
      </p:sp>
      <p:sp>
        <p:nvSpPr>
          <p:cNvPr id="4" name="Rectangle 3"/>
          <p:cNvSpPr/>
          <p:nvPr/>
        </p:nvSpPr>
        <p:spPr>
          <a:xfrm>
            <a:off x="5243119" y="131046"/>
            <a:ext cx="7106896" cy="64633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b="1" dirty="0"/>
              <a:t>EQ4- How can coastlines be managed to meet the needs of all players?</a:t>
            </a:r>
            <a:endParaRPr lang="en-GB" dirty="0"/>
          </a:p>
          <a:p>
            <a:pPr lvl="0"/>
            <a:r>
              <a:rPr lang="en-GB" dirty="0"/>
              <a:t>Increasing risks of coastal recession and coastal flooding have serious consequences for affected communities</a:t>
            </a:r>
            <a:endParaRPr lang="en-GB" sz="2400" dirty="0"/>
          </a:p>
          <a:p>
            <a:pPr lvl="2"/>
            <a:r>
              <a:rPr lang="en-GB" i="1" dirty="0"/>
              <a:t>Assess the risk of coastal recession on communities</a:t>
            </a:r>
            <a:endParaRPr lang="en-GB" sz="2400" dirty="0"/>
          </a:p>
          <a:p>
            <a:pPr lvl="2"/>
            <a:r>
              <a:rPr lang="en-GB" i="1" dirty="0"/>
              <a:t>Assess the risk of coastal flooding on communities</a:t>
            </a:r>
            <a:endParaRPr lang="en-GB" sz="2400" dirty="0"/>
          </a:p>
          <a:p>
            <a:pPr lvl="0"/>
            <a:r>
              <a:rPr lang="en-GB" dirty="0"/>
              <a:t>Different approaches to managing the risks associated with coastal recession and flooding</a:t>
            </a:r>
            <a:endParaRPr lang="en-GB" sz="2400" dirty="0"/>
          </a:p>
          <a:p>
            <a:pPr lvl="2"/>
            <a:r>
              <a:rPr lang="en-GB" i="1" dirty="0"/>
              <a:t>Assess the value of coastal management in managed risk in the coastal zone</a:t>
            </a:r>
            <a:endParaRPr lang="en-GB" sz="2400" dirty="0"/>
          </a:p>
          <a:p>
            <a:pPr lvl="2"/>
            <a:r>
              <a:rPr lang="en-GB" i="1" dirty="0"/>
              <a:t>Assess the impact of coastal management along a stretch of coastline</a:t>
            </a:r>
            <a:endParaRPr lang="en-GB" sz="2400" dirty="0"/>
          </a:p>
          <a:p>
            <a:pPr lvl="2"/>
            <a:r>
              <a:rPr lang="en-GB" i="1" dirty="0"/>
              <a:t>Assess the effectiveness of hard engineering approaches designed to protect the coast from erosion </a:t>
            </a:r>
            <a:endParaRPr lang="en-GB" sz="2400" dirty="0"/>
          </a:p>
          <a:p>
            <a:pPr lvl="2"/>
            <a:r>
              <a:rPr lang="en-GB" i="1" dirty="0"/>
              <a:t>Assess the effectiveness of soft engineering approaches designed to protect the coast from erosion </a:t>
            </a:r>
            <a:endParaRPr lang="en-GB" sz="2400" dirty="0"/>
          </a:p>
          <a:p>
            <a:pPr lvl="2"/>
            <a:r>
              <a:rPr lang="en-GB" i="1" dirty="0"/>
              <a:t>Assess the effectiveness of coastal management strategies along a stretch of coastline</a:t>
            </a:r>
            <a:endParaRPr lang="en-GB" sz="2400" dirty="0"/>
          </a:p>
          <a:p>
            <a:pPr lvl="0"/>
            <a:r>
              <a:rPr lang="en-GB" dirty="0"/>
              <a:t>Coastlines are increasingly managed by holistic integrated coastal zone management (ICZM)</a:t>
            </a:r>
            <a:endParaRPr lang="en-GB" sz="2400" dirty="0"/>
          </a:p>
          <a:p>
            <a:pPr lvl="2"/>
            <a:r>
              <a:rPr lang="en-GB" i="1" dirty="0"/>
              <a:t>Assess the effectiveness of holistic coastal management strategies used to protect a stretch of coastline from erosion</a:t>
            </a:r>
            <a:endParaRPr lang="en-GB" sz="2400" dirty="0"/>
          </a:p>
          <a:p>
            <a:pPr lvl="2"/>
            <a:r>
              <a:rPr lang="en-GB" i="1" dirty="0"/>
              <a:t>Assess the success of the policies which are designed to manage a coastline holistically </a:t>
            </a:r>
            <a:endParaRPr lang="en-GB" sz="2400" dirty="0"/>
          </a:p>
        </p:txBody>
      </p:sp>
    </p:spTree>
    <p:extLst>
      <p:ext uri="{BB962C8B-B14F-4D97-AF65-F5344CB8AC3E}">
        <p14:creationId xmlns:p14="http://schemas.microsoft.com/office/powerpoint/2010/main" val="3273636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01599"/>
            <a:ext cx="3211727" cy="491525"/>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Coasts- </a:t>
            </a:r>
            <a:r>
              <a:rPr lang="en-GB" sz="1800" b="1" dirty="0"/>
              <a:t>12 markers </a:t>
            </a:r>
            <a:endParaRPr lang="en-GB" sz="2800" b="1" u="sng" dirty="0"/>
          </a:p>
        </p:txBody>
      </p:sp>
      <p:sp>
        <p:nvSpPr>
          <p:cNvPr id="3" name="Subtitle 2"/>
          <p:cNvSpPr>
            <a:spLocks noGrp="1"/>
          </p:cNvSpPr>
          <p:nvPr>
            <p:ph type="subTitle" idx="1"/>
          </p:nvPr>
        </p:nvSpPr>
        <p:spPr>
          <a:xfrm>
            <a:off x="8921578" y="71776"/>
            <a:ext cx="3089189" cy="1765261"/>
          </a:xfrm>
        </p:spPr>
        <p:style>
          <a:lnRef idx="2">
            <a:schemeClr val="accent6"/>
          </a:lnRef>
          <a:fillRef idx="1">
            <a:schemeClr val="lt1"/>
          </a:fillRef>
          <a:effectRef idx="0">
            <a:schemeClr val="accent6"/>
          </a:effectRef>
          <a:fontRef idx="minor">
            <a:schemeClr val="dk1"/>
          </a:fontRef>
        </p:style>
        <p:txBody>
          <a:bodyPr>
            <a:normAutofit lnSpcReduction="10000"/>
          </a:bodyPr>
          <a:lstStyle/>
          <a:p>
            <a:pPr algn="l"/>
            <a:r>
              <a:rPr lang="en-GB" sz="1800" b="1" dirty="0"/>
              <a:t>Introduction</a:t>
            </a:r>
            <a:r>
              <a:rPr lang="en-GB" sz="1800" dirty="0"/>
              <a:t>: This should pick apart the question by defining and key words and putting the question in context (within the bigger picture of the topic). It only needs to be 2-4 sentences max. </a:t>
            </a:r>
          </a:p>
          <a:p>
            <a:pPr algn="l"/>
            <a:endParaRPr lang="en-GB" sz="1800" dirty="0"/>
          </a:p>
        </p:txBody>
      </p:sp>
      <p:sp>
        <p:nvSpPr>
          <p:cNvPr id="7" name="Subtitle 2"/>
          <p:cNvSpPr txBox="1">
            <a:spLocks/>
          </p:cNvSpPr>
          <p:nvPr/>
        </p:nvSpPr>
        <p:spPr>
          <a:xfrm>
            <a:off x="155576" y="2124644"/>
            <a:ext cx="8504366" cy="457549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600" b="1" dirty="0"/>
              <a:t>Main Body: </a:t>
            </a:r>
            <a:r>
              <a:rPr lang="en-GB" sz="1600" dirty="0"/>
              <a:t>Each paragraph should have a structure and a clear purpose. All consider using a PEAL format for your paragraph: </a:t>
            </a:r>
          </a:p>
          <a:p>
            <a:pPr algn="l"/>
            <a:r>
              <a:rPr lang="en-GB" sz="1600" dirty="0"/>
              <a:t>• </a:t>
            </a:r>
            <a:r>
              <a:rPr lang="en-GB" sz="1600" i="1" u="sng" dirty="0"/>
              <a:t>Point</a:t>
            </a:r>
            <a:r>
              <a:rPr lang="en-GB" sz="1600" dirty="0"/>
              <a:t> – one/ two sentences identifying what this paragraph is going to be able and how it links back to the question.  </a:t>
            </a:r>
          </a:p>
          <a:p>
            <a:pPr algn="l"/>
            <a:r>
              <a:rPr lang="en-GB" sz="1600" dirty="0"/>
              <a:t>• </a:t>
            </a:r>
            <a:r>
              <a:rPr lang="en-GB" sz="1600" i="1" u="sng" dirty="0"/>
              <a:t>Explain/example</a:t>
            </a:r>
            <a:r>
              <a:rPr lang="en-GB" sz="1600" dirty="0"/>
              <a:t>–You should also introduce any examples and case studies here. </a:t>
            </a:r>
          </a:p>
          <a:p>
            <a:pPr algn="l"/>
            <a:r>
              <a:rPr lang="en-GB" sz="1600" dirty="0"/>
              <a:t>• </a:t>
            </a:r>
            <a:r>
              <a:rPr lang="en-GB" sz="1600" i="1" u="sng" dirty="0"/>
              <a:t>Assess </a:t>
            </a:r>
            <a:r>
              <a:rPr lang="en-GB" sz="1600" dirty="0"/>
              <a:t>– this should make up the bulk of you answer you should be critical all the way through. You should really think of this bit as an opinion line (see below) where does this point/factor fit on to that opinion line with evidence and a detailed and extended explanation to support this. </a:t>
            </a:r>
          </a:p>
          <a:p>
            <a:pPr algn="l"/>
            <a:endParaRPr lang="en-GB" sz="1600" dirty="0"/>
          </a:p>
          <a:p>
            <a:pPr algn="l"/>
            <a:endParaRPr lang="en-GB" sz="1600" dirty="0"/>
          </a:p>
          <a:p>
            <a:pPr algn="l"/>
            <a:r>
              <a:rPr lang="en-GB" sz="1600" dirty="0"/>
              <a:t>Think about answering these sorts of questions within this part of the paragraph. How important is this factor? Why? How does it compare to other factors? Have you got any evidence/examples to support this? How successful was this? Why? Phrases you might want to consider using are: this is important because, this in more important than… because, this is support by [evidence], this was successful at…because, however this is less important/ successful than… because….</a:t>
            </a:r>
          </a:p>
          <a:p>
            <a:pPr algn="l"/>
            <a:r>
              <a:rPr lang="en-GB" sz="1600" dirty="0"/>
              <a:t>• </a:t>
            </a:r>
            <a:r>
              <a:rPr lang="en-GB" sz="1600" i="1" u="sng" dirty="0"/>
              <a:t>Link</a:t>
            </a:r>
            <a:r>
              <a:rPr lang="en-GB" sz="1600" dirty="0"/>
              <a:t> – briefly sum up your paragraph and link you ideas back to the question.</a:t>
            </a:r>
          </a:p>
        </p:txBody>
      </p:sp>
      <p:sp>
        <p:nvSpPr>
          <p:cNvPr id="9" name="Subtitle 2"/>
          <p:cNvSpPr txBox="1">
            <a:spLocks/>
          </p:cNvSpPr>
          <p:nvPr/>
        </p:nvSpPr>
        <p:spPr>
          <a:xfrm>
            <a:off x="8740346" y="2375272"/>
            <a:ext cx="3377513" cy="43248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dirty="0"/>
              <a:t>Conclusion</a:t>
            </a:r>
            <a:r>
              <a:rPr lang="en-GB" sz="1800" dirty="0"/>
              <a:t>: Your conclusion is also a chance to assess but consider a range of factors rather than just one like your paragraphs. It also gives you a chance to directly link all your ideas back to the question. You shouldn’t be introducing any new facts or evidence here but should consider which is the most significant/ importance/ successful. It might be easier to think of this bit like an Olympic podium which are your gold, silver and bronze factors and how to they compare in terms of significance. </a:t>
            </a:r>
          </a:p>
        </p:txBody>
      </p:sp>
      <p:sp>
        <p:nvSpPr>
          <p:cNvPr id="6146" name="AutoShape 2" descr="https://attachment.outlook.live.net/owa/kmewright1@hotmail.com/service.svc/s/GetAttachmentThumbnail?id=AQMkADAwATZiZmYAZC1hODc1LTg1NQA4LTAwAi0wMAoARgAAA%2FdJKgXDqxhPtpHQ1LAeQtQHAAvF5TdUkoBGlm5Vt1wsDikAAAIBDAAAAAvF5TdUkoBGlm5Vt1wsDikAAZB5nRwAAAABEgAQAB3wYXGydNBIkxP9iz4UAY8%3D&amp;thumbnailType=2&amp;X-OWA-CANARY=trGpya3zjkGhhWoaOiKV3oCTM-tknNUYuGqoSJqY2pak6fOGMbS_4mU-gTA7Z21UOio3W5Oyp6c.&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NDQyMzY1LTI4MjYyNzQxMzZcIixcInB1aWRcIjpcIjE4OTk5NDYwMzQxNjkxNzZcIixcIm9pZFwiOlwiMDAwNmJmZmQtYTg3NS04NTU4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MwOTE1MTMsIm5iZiI6MTUyMzA5MDkxM30.lyBYl7WKcayOwaYPMcW4fgfYUrq87wqDjW0nPKbI0SehvZpdJc_Nrm_It8GfnXfcVCarsjM6YWY9j7PDNmZicgwYZivAbYPd0EhEyRVsWhTNbd4QqA-Ec-fbOrnFWO53ZXTMylUXraDpng42Kuv0YKOOKSXF1YGS1IzrBJCkBR4OjHu8ZBq3F3J32R8XjUV1BRmrGExzpkL0Re8gdF7OXo7w_feJsKqeJEhM4-jpkiOn11XhGn86MIjXHMLJSnfNJd6qYY0n7Gsp9q7v7-yakchiZzM6K-nqbH6nioKNQcLo5wNxQIjwOP5t144iR_4XrU0nFphSsaVdwNNHYfKB8A&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148" name="AutoShape 4" descr="https://attachment.outlook.live.net/owa/kmewright1@hotmail.com/service.svc/s/GetAttachmentThumbnail?id=AQMkADAwATZiZmYAZC1hODc1LTg1NQA4LTAwAi0wMAoARgAAA%2FdJKgXDqxhPtpHQ1LAeQtQHAAvF5TdUkoBGlm5Vt1wsDikAAAIBDAAAAAvF5TdUkoBGlm5Vt1wsDikAAZB5nRwAAAABEgAQAB3wYXGydNBIkxP9iz4UAY8%3D&amp;thumbnailType=2&amp;X-OWA-CANARY=trGpya3zjkGhhWoaOiKV3oCTM-tknNUYuGqoSJqY2pak6fOGMbS_4mU-gTA7Z21UOio3W5Oyp6c.&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NDQyMzY1LTI4MjYyNzQxMzZcIixcInB1aWRcIjpcIjE4OTk5NDYwMzQxNjkxNzZcIixcIm9pZFwiOlwiMDAwNmJmZmQtYTg3NS04NTU4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MwOTE1MTMsIm5iZiI6MTUyMzA5MDkxM30.lyBYl7WKcayOwaYPMcW4fgfYUrq87wqDjW0nPKbI0SehvZpdJc_Nrm_It8GfnXfcVCarsjM6YWY9j7PDNmZicgwYZivAbYPd0EhEyRVsWhTNbd4QqA-Ec-fbOrnFWO53ZXTMylUXraDpng42Kuv0YKOOKSXF1YGS1IzrBJCkBR4OjHu8ZBq3F3J32R8XjUV1BRmrGExzpkL0Re8gdF7OXo7w_feJsKqeJEhM4-jpkiOn11XhGn86MIjXHMLJSnfNJd6qYY0n7Gsp9q7v7-yakchiZzM6K-nqbH6nioKNQcLo5wNxQIjwOP5t144iR_4XrU0nFphSsaVdwNNHYfKB8A&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949" y="4412390"/>
            <a:ext cx="6647619" cy="580952"/>
          </a:xfrm>
          <a:prstGeom prst="rect">
            <a:avLst/>
          </a:prstGeom>
        </p:spPr>
      </p:pic>
      <p:sp>
        <p:nvSpPr>
          <p:cNvPr id="19" name="TextBox 18"/>
          <p:cNvSpPr txBox="1"/>
          <p:nvPr/>
        </p:nvSpPr>
        <p:spPr>
          <a:xfrm>
            <a:off x="3665344" y="156748"/>
            <a:ext cx="4811884" cy="369332"/>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a:t>What does the word ‘assess’ mean?</a:t>
            </a:r>
          </a:p>
        </p:txBody>
      </p:sp>
      <p:sp>
        <p:nvSpPr>
          <p:cNvPr id="20" name="Rectangle 19"/>
          <p:cNvSpPr/>
          <p:nvPr/>
        </p:nvSpPr>
        <p:spPr>
          <a:xfrm>
            <a:off x="140043" y="647316"/>
            <a:ext cx="8600303" cy="1477328"/>
          </a:xfrm>
          <a:prstGeom prst="rect">
            <a:avLst/>
          </a:prstGeom>
          <a:solidFill>
            <a:schemeClr val="accent4">
              <a:lumMod val="20000"/>
              <a:lumOff val="80000"/>
            </a:schemeClr>
          </a:solidFill>
        </p:spPr>
        <p:txBody>
          <a:bodyPr wrap="square">
            <a:spAutoFit/>
          </a:bodyPr>
          <a:lstStyle/>
          <a:p>
            <a:r>
              <a:rPr lang="en-GB" dirty="0">
                <a:effectLst/>
                <a:ea typeface="Calibri" panose="020F0502020204030204" pitchFamily="34" charset="0"/>
                <a:cs typeface="Times New Roman" panose="02020603050405020304" pitchFamily="18" charset="0"/>
              </a:rPr>
              <a:t>The command words </a:t>
            </a:r>
            <a:r>
              <a:rPr lang="en-GB" b="1" dirty="0">
                <a:effectLst/>
                <a:ea typeface="Calibri" panose="020F0502020204030204" pitchFamily="34" charset="0"/>
                <a:cs typeface="Times New Roman" panose="02020603050405020304" pitchFamily="18" charset="0"/>
              </a:rPr>
              <a:t>assess</a:t>
            </a:r>
            <a:r>
              <a:rPr lang="en-GB" dirty="0">
                <a:effectLst/>
                <a:ea typeface="Calibri" panose="020F0502020204030204" pitchFamily="34" charset="0"/>
                <a:cs typeface="Times New Roman" panose="02020603050405020304" pitchFamily="18" charset="0"/>
              </a:rPr>
              <a:t> requires you to use evidence to determine the relative significance of something and to give balanced consideration to all factors and identify which are the most important. The exam board using a range of different question stems for the assess command word: assess the value; assess the extent; assess the importance; assess the significance.</a:t>
            </a:r>
            <a:endParaRPr lang="en-GB" dirty="0"/>
          </a:p>
        </p:txBody>
      </p:sp>
    </p:spTree>
    <p:extLst>
      <p:ext uri="{BB962C8B-B14F-4D97-AF65-F5344CB8AC3E}">
        <p14:creationId xmlns:p14="http://schemas.microsoft.com/office/powerpoint/2010/main" val="22462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69DA-9424-4EAC-AB89-0B33EA8A18BF}"/>
              </a:ext>
            </a:extLst>
          </p:cNvPr>
          <p:cNvSpPr>
            <a:spLocks noGrp="1"/>
          </p:cNvSpPr>
          <p:nvPr>
            <p:ph type="ctrTitle"/>
          </p:nvPr>
        </p:nvSpPr>
        <p:spPr/>
        <p:txBody>
          <a:bodyPr/>
          <a:lstStyle/>
          <a:p>
            <a:r>
              <a:rPr lang="en-GB" dirty="0"/>
              <a:t>Water Revision Activities &amp; Notes</a:t>
            </a:r>
          </a:p>
        </p:txBody>
      </p:sp>
      <p:sp>
        <p:nvSpPr>
          <p:cNvPr id="3" name="Subtitle 2">
            <a:extLst>
              <a:ext uri="{FF2B5EF4-FFF2-40B4-BE49-F238E27FC236}">
                <a16:creationId xmlns:a16="http://schemas.microsoft.com/office/drawing/2014/main" id="{40EF5A67-88C2-42FC-BBBC-73AFDD0B37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88993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EQ1:What are the processes operating within the hydrological cycle from global to local scale?</a:t>
            </a:r>
            <a:endParaRPr lang="en-GB" sz="1600" u="sng" dirty="0"/>
          </a:p>
        </p:txBody>
      </p:sp>
      <p:sp>
        <p:nvSpPr>
          <p:cNvPr id="3" name="Content Placeholder 2"/>
          <p:cNvSpPr>
            <a:spLocks noGrp="1"/>
          </p:cNvSpPr>
          <p:nvPr>
            <p:ph idx="1"/>
          </p:nvPr>
        </p:nvSpPr>
        <p:spPr>
          <a:xfrm>
            <a:off x="104930" y="2528223"/>
            <a:ext cx="5546362" cy="4307291"/>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GB" sz="1800" b="1" u="sng" dirty="0"/>
              <a:t>Global hydrological cycle</a:t>
            </a:r>
          </a:p>
          <a:p>
            <a:pPr>
              <a:buClr>
                <a:schemeClr val="tx1"/>
              </a:buClr>
            </a:pPr>
            <a:r>
              <a:rPr lang="en-GB" sz="1800" b="1" u="sng" dirty="0">
                <a:solidFill>
                  <a:srgbClr val="FF0000"/>
                </a:solidFill>
              </a:rPr>
              <a:t>CLOSED SYSTEM </a:t>
            </a:r>
            <a:r>
              <a:rPr lang="en-GB" sz="1800" dirty="0"/>
              <a:t>of linked processes.</a:t>
            </a:r>
          </a:p>
          <a:p>
            <a:r>
              <a:rPr lang="en-GB" sz="1800" dirty="0"/>
              <a:t>No external inputs or outputs. </a:t>
            </a:r>
          </a:p>
          <a:p>
            <a:r>
              <a:rPr lang="en-GB" sz="1800" dirty="0"/>
              <a:t>Finite and constant amount of global water. </a:t>
            </a:r>
          </a:p>
          <a:p>
            <a:r>
              <a:rPr lang="en-GB" sz="1800" dirty="0"/>
              <a:t>CHANGE: the state that water exists. </a:t>
            </a:r>
          </a:p>
          <a:p>
            <a:r>
              <a:rPr lang="en-GB" sz="1800" dirty="0"/>
              <a:t>Solar (heat) &amp; gravitational (downhill flow) energy power the cycle. </a:t>
            </a:r>
          </a:p>
          <a:p>
            <a:r>
              <a:rPr lang="en-GB" sz="1800" b="1" dirty="0"/>
              <a:t>STORES</a:t>
            </a:r>
            <a:r>
              <a:rPr lang="en-GB" sz="1800" dirty="0"/>
              <a:t> – ‘reservoirs’ where water is held. Four main stores are </a:t>
            </a:r>
          </a:p>
          <a:p>
            <a:pPr marL="342900" indent="-342900">
              <a:buAutoNum type="arabicParenBoth"/>
            </a:pPr>
            <a:r>
              <a:rPr lang="en-GB" sz="1800" dirty="0"/>
              <a:t>Oceans - largest  </a:t>
            </a:r>
          </a:p>
          <a:p>
            <a:pPr marL="342900" indent="-342900">
              <a:buAutoNum type="arabicParenBoth"/>
            </a:pPr>
            <a:r>
              <a:rPr lang="en-GB" sz="1800" dirty="0"/>
              <a:t>Glaciers &amp; ice sheets = </a:t>
            </a:r>
            <a:r>
              <a:rPr lang="en-GB" sz="1800" b="1" dirty="0">
                <a:solidFill>
                  <a:srgbClr val="FF0000"/>
                </a:solidFill>
              </a:rPr>
              <a:t>CRYOSPHERE </a:t>
            </a:r>
            <a:r>
              <a:rPr lang="en-GB" sz="1800" dirty="0">
                <a:solidFill>
                  <a:schemeClr val="tx1"/>
                </a:solidFill>
              </a:rPr>
              <a:t>– 2</a:t>
            </a:r>
            <a:r>
              <a:rPr lang="en-GB" sz="1800" baseline="30000" dirty="0">
                <a:solidFill>
                  <a:schemeClr val="tx1"/>
                </a:solidFill>
              </a:rPr>
              <a:t>nd</a:t>
            </a:r>
            <a:r>
              <a:rPr lang="en-GB" sz="1800" dirty="0">
                <a:solidFill>
                  <a:schemeClr val="tx1"/>
                </a:solidFill>
              </a:rPr>
              <a:t> largest (69% of fresh water). </a:t>
            </a:r>
          </a:p>
          <a:p>
            <a:pPr marL="342900" indent="-342900">
              <a:buAutoNum type="arabicParenBoth"/>
            </a:pPr>
            <a:r>
              <a:rPr lang="en-GB" sz="1800" dirty="0"/>
              <a:t>Surface runoff – rivers, lakes &amp; groundwater flow (30%)</a:t>
            </a:r>
          </a:p>
          <a:p>
            <a:pPr marL="342900" indent="-342900">
              <a:buAutoNum type="arabicParenBoth"/>
            </a:pPr>
            <a:r>
              <a:rPr lang="en-GB" sz="1800" dirty="0"/>
              <a:t>The atmosphere   </a:t>
            </a:r>
          </a:p>
        </p:txBody>
      </p:sp>
      <p:pic>
        <p:nvPicPr>
          <p:cNvPr id="7" name="Picture 6"/>
          <p:cNvPicPr>
            <a:picLocks noChangeAspect="1"/>
          </p:cNvPicPr>
          <p:nvPr/>
        </p:nvPicPr>
        <p:blipFill>
          <a:blip r:embed="rId3"/>
          <a:stretch>
            <a:fillRect/>
          </a:stretch>
        </p:blipFill>
        <p:spPr>
          <a:xfrm>
            <a:off x="5786202" y="2579467"/>
            <a:ext cx="6345611" cy="4230407"/>
          </a:xfrm>
          <a:prstGeom prst="rect">
            <a:avLst/>
          </a:prstGeom>
        </p:spPr>
      </p:pic>
      <p:sp>
        <p:nvSpPr>
          <p:cNvPr id="8" name="Subtitle 2"/>
          <p:cNvSpPr txBox="1">
            <a:spLocks/>
          </p:cNvSpPr>
          <p:nvPr/>
        </p:nvSpPr>
        <p:spPr>
          <a:xfrm>
            <a:off x="104930" y="987896"/>
            <a:ext cx="3642611" cy="147414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Key themes</a:t>
            </a:r>
          </a:p>
          <a:p>
            <a:pPr marL="285750" indent="-285750">
              <a:buFontTx/>
              <a:buChar char="-"/>
            </a:pPr>
            <a:r>
              <a:rPr lang="en-GB" sz="1800" dirty="0"/>
              <a:t>The global hydrological cycle</a:t>
            </a:r>
          </a:p>
          <a:p>
            <a:pPr marL="285750" indent="-285750">
              <a:buFontTx/>
              <a:buChar char="-"/>
            </a:pPr>
            <a:r>
              <a:rPr lang="en-GB" sz="1800" dirty="0"/>
              <a:t>The drainage basin</a:t>
            </a:r>
          </a:p>
          <a:p>
            <a:pPr marL="285750" indent="-285750">
              <a:buFontTx/>
              <a:buChar char="-"/>
            </a:pPr>
            <a:r>
              <a:rPr lang="en-GB" sz="1800" dirty="0"/>
              <a:t>The water budget &amp; river systems</a:t>
            </a:r>
          </a:p>
          <a:p>
            <a:pPr marL="285750" indent="-285750">
              <a:buFontTx/>
              <a:buChar char="-"/>
            </a:pPr>
            <a:endParaRPr lang="en-GB" sz="1800" dirty="0"/>
          </a:p>
        </p:txBody>
      </p:sp>
      <p:sp>
        <p:nvSpPr>
          <p:cNvPr id="9" name="Subtitle 2"/>
          <p:cNvSpPr txBox="1">
            <a:spLocks/>
          </p:cNvSpPr>
          <p:nvPr/>
        </p:nvSpPr>
        <p:spPr>
          <a:xfrm>
            <a:off x="9998439" y="96252"/>
            <a:ext cx="2133375" cy="243197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buNone/>
            </a:pPr>
            <a:r>
              <a:rPr lang="en-GB" sz="2000" b="1" u="sng" dirty="0"/>
              <a:t>Key words </a:t>
            </a:r>
          </a:p>
          <a:p>
            <a:pPr>
              <a:spcBef>
                <a:spcPts val="0"/>
              </a:spcBef>
            </a:pPr>
            <a:r>
              <a:rPr lang="en-GB" sz="2000" dirty="0"/>
              <a:t>Surface runoff</a:t>
            </a:r>
          </a:p>
          <a:p>
            <a:pPr>
              <a:spcBef>
                <a:spcPts val="0"/>
              </a:spcBef>
            </a:pPr>
            <a:r>
              <a:rPr lang="en-GB" sz="2000" dirty="0"/>
              <a:t>Groundwater </a:t>
            </a:r>
          </a:p>
          <a:p>
            <a:pPr>
              <a:spcBef>
                <a:spcPts val="0"/>
              </a:spcBef>
            </a:pPr>
            <a:r>
              <a:rPr lang="en-GB" sz="2000" dirty="0"/>
              <a:t>Fossil water </a:t>
            </a:r>
          </a:p>
          <a:p>
            <a:pPr>
              <a:spcBef>
                <a:spcPts val="0"/>
              </a:spcBef>
            </a:pPr>
            <a:r>
              <a:rPr lang="en-GB" sz="2000" dirty="0"/>
              <a:t>Cryosphere </a:t>
            </a:r>
          </a:p>
          <a:p>
            <a:pPr>
              <a:spcBef>
                <a:spcPts val="0"/>
              </a:spcBef>
            </a:pPr>
            <a:r>
              <a:rPr lang="en-GB" sz="2000" dirty="0"/>
              <a:t>Blue / Green water </a:t>
            </a:r>
          </a:p>
          <a:p>
            <a:pPr>
              <a:spcBef>
                <a:spcPts val="0"/>
              </a:spcBef>
            </a:pPr>
            <a:r>
              <a:rPr lang="en-GB" sz="2000" dirty="0"/>
              <a:t>Residence time</a:t>
            </a:r>
          </a:p>
          <a:p>
            <a:pPr marL="285750" indent="-285750">
              <a:spcBef>
                <a:spcPts val="0"/>
              </a:spcBef>
              <a:buFontTx/>
              <a:buChar char="-"/>
            </a:pPr>
            <a:endParaRPr lang="en-GB" sz="2000" dirty="0"/>
          </a:p>
        </p:txBody>
      </p:sp>
      <p:sp>
        <p:nvSpPr>
          <p:cNvPr id="10" name="Content Placeholder 2"/>
          <p:cNvSpPr txBox="1">
            <a:spLocks/>
          </p:cNvSpPr>
          <p:nvPr/>
        </p:nvSpPr>
        <p:spPr>
          <a:xfrm>
            <a:off x="3807500" y="985258"/>
            <a:ext cx="6086008" cy="147678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800" b="1" dirty="0"/>
              <a:t>FLOWS</a:t>
            </a:r>
            <a:r>
              <a:rPr lang="en-GB" sz="1800" dirty="0"/>
              <a:t> are the transfers of water from one store to another. There are four main flows; precipitation, evaporation, transpiration, vapour transport. </a:t>
            </a:r>
          </a:p>
          <a:p>
            <a:r>
              <a:rPr lang="en-GB" sz="1800" b="1" dirty="0"/>
              <a:t>FLUXES </a:t>
            </a:r>
            <a:r>
              <a:rPr lang="en-GB" sz="1800" dirty="0"/>
              <a:t>are the rates of flow between stores. The greatest fluxes occur over the oceans. </a:t>
            </a:r>
            <a:endParaRPr lang="en-GB" sz="1800" b="1" dirty="0"/>
          </a:p>
        </p:txBody>
      </p:sp>
      <p:sp>
        <p:nvSpPr>
          <p:cNvPr id="11" name="Subtitle 2"/>
          <p:cNvSpPr txBox="1">
            <a:spLocks/>
          </p:cNvSpPr>
          <p:nvPr/>
        </p:nvSpPr>
        <p:spPr>
          <a:xfrm>
            <a:off x="6130975" y="96252"/>
            <a:ext cx="3822492" cy="822825"/>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600" b="1" dirty="0"/>
              <a:t>Exam Hint</a:t>
            </a:r>
            <a:r>
              <a:rPr lang="en-GB" sz="1600" dirty="0"/>
              <a:t> – Sometimes flows are referred to as transfers. Be sure t know the differences between the four flows.  </a:t>
            </a:r>
            <a:endParaRPr lang="en-GB" sz="1600" b="1" dirty="0"/>
          </a:p>
        </p:txBody>
      </p:sp>
    </p:spTree>
    <p:extLst>
      <p:ext uri="{BB962C8B-B14F-4D97-AF65-F5344CB8AC3E}">
        <p14:creationId xmlns:p14="http://schemas.microsoft.com/office/powerpoint/2010/main" val="718659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415926"/>
            <a:ext cx="4054476" cy="63404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t>Enquiry question 1: </a:t>
            </a:r>
            <a:r>
              <a:rPr lang="en-GB" sz="800" dirty="0"/>
              <a:t>Why are some locations more at risk from tectonic hazards?</a:t>
            </a:r>
            <a:endParaRPr lang="en-GB" sz="600" dirty="0"/>
          </a:p>
          <a:p>
            <a:pPr>
              <a:defRPr/>
            </a:pPr>
            <a:r>
              <a:rPr lang="en-GB" sz="600" i="1" dirty="0"/>
              <a:t>1.1: The global distribution of tectonic hazards can be explained by plate boundary and other tectonic processes.</a:t>
            </a:r>
          </a:p>
          <a:p>
            <a:pPr>
              <a:defRPr/>
            </a:pPr>
            <a:r>
              <a:rPr lang="en-GB" sz="600" i="1" dirty="0"/>
              <a:t>1.2: There are theoretical frameworks that attempt to explain plate movements.</a:t>
            </a:r>
          </a:p>
          <a:p>
            <a:pPr>
              <a:defRPr/>
            </a:pPr>
            <a:r>
              <a:rPr lang="en-GB" sz="600" i="1" dirty="0"/>
              <a:t>1.3: Physical processes explain the causes of tectonic hazards.</a:t>
            </a:r>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600" i="1" dirty="0"/>
          </a:p>
          <a:p>
            <a:pPr>
              <a:defRPr/>
            </a:pPr>
            <a:endParaRPr lang="en-GB" sz="800" dirty="0"/>
          </a:p>
          <a:p>
            <a:pPr>
              <a:defRPr/>
            </a:pPr>
            <a:endParaRPr lang="en-GB" sz="800" dirty="0"/>
          </a:p>
          <a:p>
            <a:pPr>
              <a:defRPr/>
            </a:pPr>
            <a:endParaRPr lang="en-GB" sz="800" dirty="0"/>
          </a:p>
          <a:p>
            <a:pPr>
              <a:defRPr/>
            </a:pPr>
            <a:r>
              <a:rPr lang="en-GB" altLang="en-US" sz="600" dirty="0"/>
              <a:t> </a:t>
            </a:r>
            <a:endParaRPr lang="en-US" altLang="en-US" sz="600" dirty="0"/>
          </a:p>
          <a:p>
            <a:pPr>
              <a:defRPr/>
            </a:pPr>
            <a:r>
              <a:rPr lang="en-GB" sz="600" dirty="0"/>
              <a:t> </a:t>
            </a:r>
            <a:endParaRPr lang="en-US" sz="600" dirty="0"/>
          </a:p>
        </p:txBody>
      </p:sp>
      <p:sp>
        <p:nvSpPr>
          <p:cNvPr id="5" name="Rectangle 4"/>
          <p:cNvSpPr/>
          <p:nvPr/>
        </p:nvSpPr>
        <p:spPr>
          <a:xfrm>
            <a:off x="4346576" y="421035"/>
            <a:ext cx="3946524" cy="63709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t>Enquiry question 2: </a:t>
            </a:r>
            <a:r>
              <a:rPr lang="en-GB" sz="800" dirty="0"/>
              <a:t>Why do some tectonic hazards develop into disasters?</a:t>
            </a:r>
          </a:p>
          <a:p>
            <a:pPr>
              <a:defRPr/>
            </a:pPr>
            <a:r>
              <a:rPr lang="en-GB" sz="600" i="1" dirty="0"/>
              <a:t>1.4: Disaster occurrence can be explained by the relationship between hazards, vulnerability, risk and disaster.</a:t>
            </a:r>
          </a:p>
          <a:p>
            <a:pPr>
              <a:defRPr/>
            </a:pPr>
            <a:r>
              <a:rPr lang="en-GB" sz="600" i="1" dirty="0"/>
              <a:t>1.5: Tectonic hazard profiles  are important to an understanding of contrasting hazard impacts, vulnerability and resilience.</a:t>
            </a:r>
          </a:p>
          <a:p>
            <a:pPr>
              <a:defRPr/>
            </a:pPr>
            <a:r>
              <a:rPr lang="en-GB" sz="600" i="1" dirty="0"/>
              <a:t>1.6: Development and governance are important in understanding disaster impact and vulnerability and resilience.</a:t>
            </a:r>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a:p>
            <a:pPr>
              <a:defRPr/>
            </a:pPr>
            <a:endParaRPr lang="en-GB" sz="800" dirty="0"/>
          </a:p>
        </p:txBody>
      </p:sp>
      <p:sp>
        <p:nvSpPr>
          <p:cNvPr id="15" name="TextBox 14"/>
          <p:cNvSpPr txBox="1"/>
          <p:nvPr/>
        </p:nvSpPr>
        <p:spPr>
          <a:xfrm>
            <a:off x="1703388" y="71439"/>
            <a:ext cx="3879850" cy="307975"/>
          </a:xfrm>
          <a:prstGeom prst="rect">
            <a:avLst/>
          </a:prstGeom>
          <a:solidFill>
            <a:schemeClr val="bg1">
              <a:lumMod val="85000"/>
            </a:schemeClr>
          </a:solidFill>
          <a:ln>
            <a:solidFill>
              <a:schemeClr val="tx1"/>
            </a:solidFill>
          </a:ln>
        </p:spPr>
        <p:txBody>
          <a:bodyPr>
            <a:spAutoFit/>
          </a:bodyPr>
          <a:lstStyle/>
          <a:p>
            <a:pPr algn="ctr">
              <a:defRPr/>
            </a:pPr>
            <a:r>
              <a:rPr lang="en-GB" sz="1400" b="1" u="sng" dirty="0"/>
              <a:t>Topic 1: Tectonic Processes and Hazards</a:t>
            </a:r>
          </a:p>
        </p:txBody>
      </p:sp>
      <p:sp>
        <p:nvSpPr>
          <p:cNvPr id="17" name="Rectangle 5"/>
          <p:cNvSpPr txBox="1">
            <a:spLocks noChangeArrowheads="1"/>
          </p:cNvSpPr>
          <p:nvPr/>
        </p:nvSpPr>
        <p:spPr bwMode="auto">
          <a:xfrm>
            <a:off x="8470900" y="71439"/>
            <a:ext cx="3632200" cy="6700836"/>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GB" sz="800" b="1" dirty="0"/>
              <a:t>Enquiry question 3: </a:t>
            </a:r>
            <a:r>
              <a:rPr lang="en-GB" sz="800" dirty="0"/>
              <a:t>How successful is the management of tectonic hazards and disasters?</a:t>
            </a:r>
          </a:p>
          <a:p>
            <a:pPr marL="0" indent="0">
              <a:buNone/>
              <a:defRPr/>
            </a:pPr>
            <a:r>
              <a:rPr lang="en-GB" sz="700" i="1" dirty="0"/>
              <a:t>1.7: Understanding the complex trends and patterns for tectonic disasters helps explain differential impacts.</a:t>
            </a:r>
          </a:p>
          <a:p>
            <a:pPr marL="0" indent="0">
              <a:buNone/>
              <a:defRPr/>
            </a:pPr>
            <a:r>
              <a:rPr lang="en-GB" sz="700" i="1" dirty="0"/>
              <a:t>1.8: Theoretical frameworks can be used to understand the prediction, impact and management of tectonic hazards.</a:t>
            </a:r>
          </a:p>
          <a:p>
            <a:pPr marL="0" indent="0">
              <a:buNone/>
              <a:defRPr/>
            </a:pPr>
            <a:r>
              <a:rPr lang="en-GB" sz="700" i="1" dirty="0"/>
              <a:t>1.9: Tectonic hazard impacts can be managed by a variety of mitigation and adaptation strategies, which vary in their effectiveness.</a:t>
            </a:r>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a:buNone/>
              <a:defRPr/>
            </a:pPr>
            <a:endParaRPr lang="en-GB" sz="700" i="1" dirty="0"/>
          </a:p>
          <a:p>
            <a:pPr marL="0" indent="0" eaLnBrk="1" hangingPunct="1">
              <a:buNone/>
              <a:defRPr/>
            </a:pPr>
            <a:r>
              <a:rPr lang="en-GB" altLang="en-US" sz="600" kern="0" dirty="0"/>
              <a:t> </a:t>
            </a:r>
            <a:endParaRPr lang="en-US" altLang="en-US" sz="600" kern="0" dirty="0"/>
          </a:p>
        </p:txBody>
      </p:sp>
    </p:spTree>
    <p:extLst>
      <p:ext uri="{BB962C8B-B14F-4D97-AF65-F5344CB8AC3E}">
        <p14:creationId xmlns:p14="http://schemas.microsoft.com/office/powerpoint/2010/main" val="2807982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2556" y="998923"/>
            <a:ext cx="6204285" cy="226658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Drainage Basin</a:t>
            </a:r>
          </a:p>
          <a:p>
            <a:r>
              <a:rPr lang="en-GB" sz="1800" dirty="0"/>
              <a:t>Subsystem of global hydrological cycle. </a:t>
            </a:r>
          </a:p>
          <a:p>
            <a:r>
              <a:rPr lang="en-GB" sz="1800" b="1" dirty="0"/>
              <a:t>Open system </a:t>
            </a:r>
            <a:r>
              <a:rPr lang="en-GB" sz="1800" dirty="0"/>
              <a:t>– external inputs and outputs that vary over time, therefore the amount of water in the drainage basin varies. </a:t>
            </a:r>
          </a:p>
          <a:p>
            <a:r>
              <a:rPr lang="en-GB" sz="1800" dirty="0"/>
              <a:t>Vary in size from small local streams to huge rivers, e.g. the Amazon. </a:t>
            </a:r>
          </a:p>
          <a:p>
            <a:r>
              <a:rPr lang="en-GB" sz="1800" dirty="0"/>
              <a:t>Human / physical factors impact drainage basin systems.  </a:t>
            </a:r>
          </a:p>
        </p:txBody>
      </p:sp>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EQ1:What are the processes operating within the hydrological cycle from global to local scale?</a:t>
            </a:r>
            <a:endParaRPr lang="en-GB" sz="1600" u="sng"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615"/>
          <a:stretch/>
        </p:blipFill>
        <p:spPr>
          <a:xfrm>
            <a:off x="6545179" y="0"/>
            <a:ext cx="5521089" cy="3333903"/>
          </a:xfrm>
          <a:prstGeom prst="rect">
            <a:avLst/>
          </a:prstGeom>
        </p:spPr>
      </p:pic>
      <p:graphicFrame>
        <p:nvGraphicFramePr>
          <p:cNvPr id="6" name="Table 5"/>
          <p:cNvGraphicFramePr>
            <a:graphicFrameLocks noGrp="1"/>
          </p:cNvGraphicFramePr>
          <p:nvPr/>
        </p:nvGraphicFramePr>
        <p:xfrm>
          <a:off x="110310" y="3345353"/>
          <a:ext cx="10302972" cy="3493410"/>
        </p:xfrm>
        <a:graphic>
          <a:graphicData uri="http://schemas.openxmlformats.org/drawingml/2006/table">
            <a:tbl>
              <a:tblPr firstRow="1" bandRow="1">
                <a:tableStyleId>{21E4AEA4-8DFA-4A89-87EB-49C32662AFE0}</a:tableStyleId>
              </a:tblPr>
              <a:tblGrid>
                <a:gridCol w="1991892">
                  <a:extLst>
                    <a:ext uri="{9D8B030D-6E8A-4147-A177-3AD203B41FA5}">
                      <a16:colId xmlns:a16="http://schemas.microsoft.com/office/drawing/2014/main" val="20000"/>
                    </a:ext>
                  </a:extLst>
                </a:gridCol>
                <a:gridCol w="5510007">
                  <a:extLst>
                    <a:ext uri="{9D8B030D-6E8A-4147-A177-3AD203B41FA5}">
                      <a16:colId xmlns:a16="http://schemas.microsoft.com/office/drawing/2014/main" val="20001"/>
                    </a:ext>
                  </a:extLst>
                </a:gridCol>
                <a:gridCol w="2801073">
                  <a:extLst>
                    <a:ext uri="{9D8B030D-6E8A-4147-A177-3AD203B41FA5}">
                      <a16:colId xmlns:a16="http://schemas.microsoft.com/office/drawing/2014/main" val="20002"/>
                    </a:ext>
                  </a:extLst>
                </a:gridCol>
              </a:tblGrid>
              <a:tr h="336815">
                <a:tc>
                  <a:txBody>
                    <a:bodyPr/>
                    <a:lstStyle/>
                    <a:p>
                      <a:pPr algn="ctr"/>
                      <a:r>
                        <a:rPr lang="en-GB" dirty="0"/>
                        <a:t>Inputs</a:t>
                      </a:r>
                    </a:p>
                  </a:txBody>
                  <a:tcPr/>
                </a:tc>
                <a:tc>
                  <a:txBody>
                    <a:bodyPr/>
                    <a:lstStyle/>
                    <a:p>
                      <a:pPr algn="ctr"/>
                      <a:r>
                        <a:rPr lang="en-GB" dirty="0"/>
                        <a:t>Flows</a:t>
                      </a:r>
                    </a:p>
                  </a:txBody>
                  <a:tcPr/>
                </a:tc>
                <a:tc>
                  <a:txBody>
                    <a:bodyPr/>
                    <a:lstStyle/>
                    <a:p>
                      <a:pPr algn="ctr"/>
                      <a:r>
                        <a:rPr lang="en-GB" dirty="0"/>
                        <a:t>Outputs</a:t>
                      </a:r>
                    </a:p>
                  </a:txBody>
                  <a:tcPr/>
                </a:tc>
                <a:extLst>
                  <a:ext uri="{0D108BD9-81ED-4DB2-BD59-A6C34878D82A}">
                    <a16:rowId xmlns:a16="http://schemas.microsoft.com/office/drawing/2014/main" val="10000"/>
                  </a:ext>
                </a:extLst>
              </a:tr>
              <a:tr h="3127650">
                <a:tc>
                  <a:txBody>
                    <a:bodyPr/>
                    <a:lstStyle/>
                    <a:p>
                      <a:pPr algn="l"/>
                      <a:r>
                        <a:rPr lang="en-GB" b="1" dirty="0">
                          <a:solidFill>
                            <a:srgbClr val="FF0000"/>
                          </a:solidFill>
                        </a:rPr>
                        <a:t>PRECIPITATION</a:t>
                      </a:r>
                      <a:r>
                        <a:rPr lang="en-GB" baseline="0" dirty="0"/>
                        <a:t> can vary in many ways, these impact the drainage basin cycle;</a:t>
                      </a:r>
                    </a:p>
                    <a:p>
                      <a:pPr marL="285750" indent="-285750" algn="l">
                        <a:buFont typeface="Arial" panose="020B0604020202020204" pitchFamily="34" charset="0"/>
                        <a:buChar char="•"/>
                      </a:pPr>
                      <a:r>
                        <a:rPr lang="en-GB" dirty="0"/>
                        <a:t>Form – snow, hail, rain.</a:t>
                      </a:r>
                      <a:r>
                        <a:rPr lang="en-GB" baseline="0" dirty="0"/>
                        <a:t> </a:t>
                      </a:r>
                    </a:p>
                    <a:p>
                      <a:pPr marL="285750" indent="-285750" algn="l">
                        <a:buFont typeface="Arial" panose="020B0604020202020204" pitchFamily="34" charset="0"/>
                        <a:buChar char="•"/>
                      </a:pPr>
                      <a:r>
                        <a:rPr lang="en-GB" baseline="0" dirty="0"/>
                        <a:t>Amount </a:t>
                      </a:r>
                    </a:p>
                    <a:p>
                      <a:pPr marL="285750" indent="-285750" algn="l">
                        <a:buFont typeface="Arial" panose="020B0604020202020204" pitchFamily="34" charset="0"/>
                        <a:buChar char="•"/>
                      </a:pPr>
                      <a:r>
                        <a:rPr lang="en-GB" baseline="0" dirty="0"/>
                        <a:t>Intensity </a:t>
                      </a:r>
                    </a:p>
                    <a:p>
                      <a:pPr marL="285750" indent="-285750" algn="l">
                        <a:buFont typeface="Arial" panose="020B0604020202020204" pitchFamily="34" charset="0"/>
                        <a:buChar char="•"/>
                      </a:pPr>
                      <a:r>
                        <a:rPr lang="en-GB" baseline="0" dirty="0"/>
                        <a:t>Seasonality</a:t>
                      </a:r>
                    </a:p>
                    <a:p>
                      <a:pPr marL="285750" indent="-285750" algn="l">
                        <a:buFont typeface="Arial" panose="020B0604020202020204" pitchFamily="34" charset="0"/>
                        <a:buChar char="•"/>
                      </a:pPr>
                      <a:r>
                        <a:rPr lang="en-GB" baseline="0" dirty="0"/>
                        <a:t>Distribution </a:t>
                      </a:r>
                      <a:endParaRPr lang="en-GB" dirty="0"/>
                    </a:p>
                  </a:txBody>
                  <a:tcPr/>
                </a:tc>
                <a:tc>
                  <a:txBody>
                    <a:bodyPr/>
                    <a:lstStyle/>
                    <a:p>
                      <a:pPr marL="342900" indent="-342900" algn="l">
                        <a:buFont typeface="+mj-lt"/>
                        <a:buAutoNum type="arabicPeriod"/>
                      </a:pPr>
                      <a:r>
                        <a:rPr lang="en-GB" b="1" dirty="0"/>
                        <a:t>Interception</a:t>
                      </a:r>
                      <a:r>
                        <a:rPr lang="en-GB" dirty="0"/>
                        <a:t> – plants retain</a:t>
                      </a:r>
                      <a:r>
                        <a:rPr lang="en-GB" baseline="0" dirty="0"/>
                        <a:t> leading to evaporation.</a:t>
                      </a:r>
                      <a:endParaRPr lang="en-GB" dirty="0"/>
                    </a:p>
                    <a:p>
                      <a:pPr marL="342900" indent="-342900" algn="l">
                        <a:buFont typeface="+mj-lt"/>
                        <a:buAutoNum type="arabicPeriod"/>
                      </a:pPr>
                      <a:r>
                        <a:rPr lang="en-GB" b="1" dirty="0"/>
                        <a:t>Infiltration</a:t>
                      </a:r>
                      <a:r>
                        <a:rPr lang="en-GB" dirty="0"/>
                        <a:t> – soaks</a:t>
                      </a:r>
                      <a:r>
                        <a:rPr lang="en-GB" baseline="0" dirty="0"/>
                        <a:t> into soil.</a:t>
                      </a:r>
                      <a:endParaRPr lang="en-GB" dirty="0"/>
                    </a:p>
                    <a:p>
                      <a:pPr marL="342900" indent="-342900" algn="l">
                        <a:buFont typeface="+mj-lt"/>
                        <a:buAutoNum type="arabicPeriod"/>
                      </a:pPr>
                      <a:r>
                        <a:rPr lang="en-GB" b="1" dirty="0"/>
                        <a:t>Percolation</a:t>
                      </a:r>
                      <a:r>
                        <a:rPr lang="en-GB" dirty="0"/>
                        <a:t> –</a:t>
                      </a:r>
                      <a:r>
                        <a:rPr lang="en-GB" baseline="0" dirty="0"/>
                        <a:t> soaks into permeable rocks. </a:t>
                      </a:r>
                      <a:endParaRPr lang="en-GB" dirty="0"/>
                    </a:p>
                    <a:p>
                      <a:pPr marL="342900" indent="-342900" algn="l">
                        <a:buFont typeface="+mj-lt"/>
                        <a:buAutoNum type="arabicPeriod"/>
                      </a:pPr>
                      <a:r>
                        <a:rPr lang="en-GB" b="1" dirty="0" err="1"/>
                        <a:t>Throughflow</a:t>
                      </a:r>
                      <a:r>
                        <a:rPr lang="en-GB" dirty="0"/>
                        <a:t> – lateral transfer</a:t>
                      </a:r>
                      <a:r>
                        <a:rPr lang="en-GB" baseline="0" dirty="0"/>
                        <a:t> of water downslope. </a:t>
                      </a:r>
                      <a:r>
                        <a:rPr lang="en-GB" dirty="0"/>
                        <a:t> </a:t>
                      </a:r>
                    </a:p>
                    <a:p>
                      <a:pPr marL="342900" indent="-342900" algn="l">
                        <a:buFont typeface="+mj-lt"/>
                        <a:buAutoNum type="arabicPeriod"/>
                      </a:pPr>
                      <a:r>
                        <a:rPr lang="en-GB" b="1" dirty="0"/>
                        <a:t>Groundwater Flow </a:t>
                      </a:r>
                      <a:r>
                        <a:rPr lang="en-GB" dirty="0"/>
                        <a:t>– slow,</a:t>
                      </a:r>
                      <a:r>
                        <a:rPr lang="en-GB" baseline="0" dirty="0"/>
                        <a:t> percolated water through porous rock. </a:t>
                      </a:r>
                    </a:p>
                    <a:p>
                      <a:pPr marL="342900" indent="-342900" algn="l">
                        <a:buFont typeface="+mj-lt"/>
                        <a:buAutoNum type="arabicPeriod"/>
                      </a:pPr>
                      <a:r>
                        <a:rPr lang="en-GB" b="1" dirty="0"/>
                        <a:t>Surface runoff</a:t>
                      </a:r>
                      <a:r>
                        <a:rPr lang="en-GB" b="1" baseline="0" dirty="0"/>
                        <a:t> </a:t>
                      </a:r>
                      <a:r>
                        <a:rPr lang="en-GB" baseline="0" dirty="0"/>
                        <a:t>– Movement of water across the ground, not confined to river channel. </a:t>
                      </a:r>
                    </a:p>
                    <a:p>
                      <a:pPr marL="342900" indent="-342900" algn="l">
                        <a:buFont typeface="+mj-lt"/>
                        <a:buAutoNum type="arabicPeriod"/>
                      </a:pPr>
                      <a:r>
                        <a:rPr lang="en-GB" b="1" baseline="0" dirty="0"/>
                        <a:t>River or channel flow </a:t>
                      </a:r>
                      <a:r>
                        <a:rPr lang="en-GB" baseline="0" dirty="0"/>
                        <a:t>– flow is confined to the channel. </a:t>
                      </a:r>
                      <a:endParaRPr lang="en-GB" dirty="0"/>
                    </a:p>
                  </a:txBody>
                  <a:tcPr/>
                </a:tc>
                <a:tc>
                  <a:txBody>
                    <a:bodyPr/>
                    <a:lstStyle/>
                    <a:p>
                      <a:pPr marL="342900" indent="-342900" algn="l">
                        <a:buFont typeface="+mj-lt"/>
                        <a:buAutoNum type="arabicPeriod"/>
                      </a:pPr>
                      <a:r>
                        <a:rPr lang="en-GB" b="1" dirty="0"/>
                        <a:t>Evaporation</a:t>
                      </a:r>
                      <a:r>
                        <a:rPr lang="en-GB" b="1" baseline="0" dirty="0"/>
                        <a:t> </a:t>
                      </a:r>
                      <a:r>
                        <a:rPr lang="en-GB" b="0" baseline="0" dirty="0"/>
                        <a:t> - lost directly to the atmosphere </a:t>
                      </a:r>
                      <a:endParaRPr lang="en-GB" b="1" baseline="0" dirty="0"/>
                    </a:p>
                    <a:p>
                      <a:pPr marL="342900" indent="-342900" algn="l">
                        <a:buFont typeface="+mj-lt"/>
                        <a:buAutoNum type="arabicPeriod"/>
                      </a:pPr>
                      <a:r>
                        <a:rPr lang="en-GB" b="1" baseline="0" dirty="0"/>
                        <a:t>Transpiration </a:t>
                      </a:r>
                      <a:r>
                        <a:rPr lang="en-GB" b="0" baseline="0" dirty="0"/>
                        <a:t>– biological process, lost from plants to the atmosphere. </a:t>
                      </a:r>
                    </a:p>
                    <a:p>
                      <a:pPr marL="342900" indent="-342900" algn="l">
                        <a:buFont typeface="+mj-lt"/>
                        <a:buAutoNum type="arabicPeriod"/>
                      </a:pPr>
                      <a:r>
                        <a:rPr lang="en-GB" b="1" baseline="0" dirty="0"/>
                        <a:t>Discharge</a:t>
                      </a:r>
                      <a:r>
                        <a:rPr lang="en-GB" b="0" baseline="0" dirty="0"/>
                        <a:t> – lost into another larger drainage basin, lake or the sea. </a:t>
                      </a:r>
                      <a:endParaRPr lang="en-GB" b="1" dirty="0"/>
                    </a:p>
                  </a:txBody>
                  <a:tcPr/>
                </a:tc>
                <a:extLst>
                  <a:ext uri="{0D108BD9-81ED-4DB2-BD59-A6C34878D82A}">
                    <a16:rowId xmlns:a16="http://schemas.microsoft.com/office/drawing/2014/main" val="10001"/>
                  </a:ext>
                </a:extLst>
              </a:tr>
            </a:tbl>
          </a:graphicData>
        </a:graphic>
      </p:graphicFrame>
      <p:sp>
        <p:nvSpPr>
          <p:cNvPr id="10" name="Subtitle 2"/>
          <p:cNvSpPr txBox="1">
            <a:spLocks/>
          </p:cNvSpPr>
          <p:nvPr/>
        </p:nvSpPr>
        <p:spPr>
          <a:xfrm>
            <a:off x="10413282" y="3413750"/>
            <a:ext cx="1652986" cy="1655556"/>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dirty="0"/>
              <a:t>Exam Hint</a:t>
            </a:r>
            <a:r>
              <a:rPr lang="en-GB" sz="1800" dirty="0"/>
              <a:t> – It is important to know the seven flows, their features and courses. </a:t>
            </a:r>
            <a:endParaRPr lang="en-GB" sz="1800" b="1" dirty="0"/>
          </a:p>
        </p:txBody>
      </p:sp>
    </p:spTree>
    <p:extLst>
      <p:ext uri="{BB962C8B-B14F-4D97-AF65-F5344CB8AC3E}">
        <p14:creationId xmlns:p14="http://schemas.microsoft.com/office/powerpoint/2010/main" val="1298433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2556" y="998923"/>
            <a:ext cx="6204285" cy="226658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Drainage Basin</a:t>
            </a:r>
          </a:p>
          <a:p>
            <a:r>
              <a:rPr lang="en-GB" sz="1800" dirty="0"/>
              <a:t>Subsystem of global hydrological cycle. </a:t>
            </a:r>
          </a:p>
          <a:p>
            <a:r>
              <a:rPr lang="en-GB" sz="1800" b="1" dirty="0"/>
              <a:t>Open system </a:t>
            </a:r>
            <a:r>
              <a:rPr lang="en-GB" sz="1800" dirty="0"/>
              <a:t>– external inputs and outputs that vary over time, therefore the amount of water in the drainage basin varies. </a:t>
            </a:r>
          </a:p>
          <a:p>
            <a:r>
              <a:rPr lang="en-GB" sz="1800" dirty="0"/>
              <a:t>Vary in size from small local streams to huge rivers, e.g. the Amazon. </a:t>
            </a:r>
          </a:p>
        </p:txBody>
      </p:sp>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EQ1:What are the processes operating within the hydrological cycle from global to local scale?</a:t>
            </a:r>
            <a:endParaRPr lang="en-GB" sz="1600" u="sng"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615"/>
          <a:stretch/>
        </p:blipFill>
        <p:spPr>
          <a:xfrm>
            <a:off x="6545179" y="208548"/>
            <a:ext cx="5521089" cy="3333903"/>
          </a:xfrm>
          <a:prstGeom prst="rect">
            <a:avLst/>
          </a:prstGeom>
        </p:spPr>
      </p:pic>
      <p:graphicFrame>
        <p:nvGraphicFramePr>
          <p:cNvPr id="6" name="Table 5"/>
          <p:cNvGraphicFramePr>
            <a:graphicFrameLocks noGrp="1"/>
          </p:cNvGraphicFramePr>
          <p:nvPr/>
        </p:nvGraphicFramePr>
        <p:xfrm>
          <a:off x="110310" y="3345353"/>
          <a:ext cx="6434869" cy="3493410"/>
        </p:xfrm>
        <a:graphic>
          <a:graphicData uri="http://schemas.openxmlformats.org/drawingml/2006/table">
            <a:tbl>
              <a:tblPr firstRow="1" bandRow="1">
                <a:tableStyleId>{21E4AEA4-8DFA-4A89-87EB-49C32662AFE0}</a:tableStyleId>
              </a:tblPr>
              <a:tblGrid>
                <a:gridCol w="2151627">
                  <a:extLst>
                    <a:ext uri="{9D8B030D-6E8A-4147-A177-3AD203B41FA5}">
                      <a16:colId xmlns:a16="http://schemas.microsoft.com/office/drawing/2014/main" val="20000"/>
                    </a:ext>
                  </a:extLst>
                </a:gridCol>
                <a:gridCol w="1844842">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336815">
                <a:tc>
                  <a:txBody>
                    <a:bodyPr/>
                    <a:lstStyle/>
                    <a:p>
                      <a:pPr algn="ctr"/>
                      <a:r>
                        <a:rPr lang="en-GB" dirty="0"/>
                        <a:t>Inputs</a:t>
                      </a:r>
                    </a:p>
                  </a:txBody>
                  <a:tcPr/>
                </a:tc>
                <a:tc>
                  <a:txBody>
                    <a:bodyPr/>
                    <a:lstStyle/>
                    <a:p>
                      <a:pPr algn="ctr"/>
                      <a:r>
                        <a:rPr lang="en-GB" dirty="0"/>
                        <a:t>Flows</a:t>
                      </a:r>
                    </a:p>
                  </a:txBody>
                  <a:tcPr/>
                </a:tc>
                <a:tc>
                  <a:txBody>
                    <a:bodyPr/>
                    <a:lstStyle/>
                    <a:p>
                      <a:pPr algn="ctr"/>
                      <a:r>
                        <a:rPr lang="en-GB" dirty="0"/>
                        <a:t>Outputs</a:t>
                      </a:r>
                    </a:p>
                  </a:txBody>
                  <a:tcPr/>
                </a:tc>
                <a:extLst>
                  <a:ext uri="{0D108BD9-81ED-4DB2-BD59-A6C34878D82A}">
                    <a16:rowId xmlns:a16="http://schemas.microsoft.com/office/drawing/2014/main" val="10000"/>
                  </a:ext>
                </a:extLst>
              </a:tr>
              <a:tr h="3127650">
                <a:tc>
                  <a:txBody>
                    <a:bodyPr/>
                    <a:lstStyle/>
                    <a:p>
                      <a:pPr algn="l"/>
                      <a:r>
                        <a:rPr lang="en-GB" b="1" dirty="0">
                          <a:solidFill>
                            <a:srgbClr val="FF0000"/>
                          </a:solidFill>
                        </a:rPr>
                        <a:t>PRECIPITATION</a:t>
                      </a:r>
                      <a:r>
                        <a:rPr lang="en-GB" baseline="0" dirty="0"/>
                        <a:t> can vary in many ways, these impact the drainage basin cycle;</a:t>
                      </a:r>
                    </a:p>
                    <a:p>
                      <a:pPr marL="285750" indent="-285750" algn="l">
                        <a:buFont typeface="Arial" panose="020B0604020202020204" pitchFamily="34" charset="0"/>
                        <a:buChar char="•"/>
                      </a:pPr>
                      <a:r>
                        <a:rPr lang="en-GB" dirty="0"/>
                        <a:t>Form – snow, hail, rain.</a:t>
                      </a:r>
                      <a:r>
                        <a:rPr lang="en-GB" baseline="0" dirty="0"/>
                        <a:t> </a:t>
                      </a:r>
                    </a:p>
                    <a:p>
                      <a:pPr marL="285750" indent="-285750" algn="l">
                        <a:buFont typeface="Arial" panose="020B0604020202020204" pitchFamily="34" charset="0"/>
                        <a:buChar char="•"/>
                      </a:pPr>
                      <a:r>
                        <a:rPr lang="en-GB" baseline="0" dirty="0"/>
                        <a:t>Amount </a:t>
                      </a:r>
                    </a:p>
                    <a:p>
                      <a:pPr marL="285750" indent="-285750" algn="l">
                        <a:buFont typeface="Arial" panose="020B0604020202020204" pitchFamily="34" charset="0"/>
                        <a:buChar char="•"/>
                      </a:pPr>
                      <a:r>
                        <a:rPr lang="en-GB" baseline="0" dirty="0"/>
                        <a:t>Intensity </a:t>
                      </a:r>
                    </a:p>
                    <a:p>
                      <a:pPr marL="285750" indent="-285750" algn="l">
                        <a:buFont typeface="Arial" panose="020B0604020202020204" pitchFamily="34" charset="0"/>
                        <a:buChar char="•"/>
                      </a:pPr>
                      <a:r>
                        <a:rPr lang="en-GB" baseline="0" dirty="0"/>
                        <a:t>Seasonality</a:t>
                      </a:r>
                    </a:p>
                    <a:p>
                      <a:pPr marL="285750" indent="-285750" algn="l">
                        <a:buFont typeface="Arial" panose="020B0604020202020204" pitchFamily="34" charset="0"/>
                        <a:buChar char="•"/>
                      </a:pPr>
                      <a:r>
                        <a:rPr lang="en-GB" baseline="0" dirty="0"/>
                        <a:t>Distribution </a:t>
                      </a:r>
                      <a:endParaRPr lang="en-GB" dirty="0"/>
                    </a:p>
                  </a:txBody>
                  <a:tcPr/>
                </a:tc>
                <a:tc>
                  <a:txBody>
                    <a:bodyPr/>
                    <a:lstStyle/>
                    <a:p>
                      <a:pPr marL="342900" indent="-342900" algn="l">
                        <a:buFont typeface="+mj-lt"/>
                        <a:buAutoNum type="arabicPeriod"/>
                      </a:pPr>
                      <a:r>
                        <a:rPr lang="en-GB" b="0" dirty="0"/>
                        <a:t>Interception </a:t>
                      </a:r>
                    </a:p>
                    <a:p>
                      <a:pPr marL="342900" indent="-342900" algn="l">
                        <a:buFont typeface="+mj-lt"/>
                        <a:buAutoNum type="arabicPeriod"/>
                      </a:pPr>
                      <a:r>
                        <a:rPr lang="en-GB" b="0" dirty="0"/>
                        <a:t>Infiltration </a:t>
                      </a:r>
                    </a:p>
                    <a:p>
                      <a:pPr marL="342900" indent="-342900" algn="l">
                        <a:buFont typeface="+mj-lt"/>
                        <a:buAutoNum type="arabicPeriod"/>
                      </a:pPr>
                      <a:r>
                        <a:rPr lang="en-GB" b="0" dirty="0"/>
                        <a:t>Percolation </a:t>
                      </a:r>
                    </a:p>
                    <a:p>
                      <a:pPr marL="342900" indent="-342900" algn="l">
                        <a:buFont typeface="+mj-lt"/>
                        <a:buAutoNum type="arabicPeriod"/>
                      </a:pPr>
                      <a:r>
                        <a:rPr lang="en-GB" b="0" dirty="0" err="1"/>
                        <a:t>Throughflow</a:t>
                      </a:r>
                      <a:r>
                        <a:rPr lang="en-GB" b="0" baseline="0" dirty="0"/>
                        <a:t> </a:t>
                      </a:r>
                      <a:r>
                        <a:rPr lang="en-GB" b="0" dirty="0"/>
                        <a:t> </a:t>
                      </a:r>
                    </a:p>
                    <a:p>
                      <a:pPr marL="342900" indent="-342900" algn="l">
                        <a:buFont typeface="+mj-lt"/>
                        <a:buAutoNum type="arabicPeriod"/>
                      </a:pPr>
                      <a:r>
                        <a:rPr lang="en-GB" b="0" dirty="0"/>
                        <a:t>Groundwater Flow </a:t>
                      </a:r>
                    </a:p>
                    <a:p>
                      <a:pPr marL="342900" indent="-342900" algn="l">
                        <a:buFont typeface="+mj-lt"/>
                        <a:buAutoNum type="arabicPeriod"/>
                      </a:pPr>
                      <a:r>
                        <a:rPr lang="en-GB" b="0" dirty="0"/>
                        <a:t>Surface runoff</a:t>
                      </a:r>
                      <a:r>
                        <a:rPr lang="en-GB" b="0" baseline="0" dirty="0"/>
                        <a:t> </a:t>
                      </a:r>
                    </a:p>
                    <a:p>
                      <a:pPr marL="342900" indent="-342900" algn="l">
                        <a:buFont typeface="+mj-lt"/>
                        <a:buAutoNum type="arabicPeriod"/>
                      </a:pPr>
                      <a:r>
                        <a:rPr lang="en-GB" b="0" baseline="0" dirty="0"/>
                        <a:t>River or channel flow</a:t>
                      </a:r>
                      <a:endParaRPr lang="en-GB" b="0" dirty="0"/>
                    </a:p>
                  </a:txBody>
                  <a:tcPr/>
                </a:tc>
                <a:tc>
                  <a:txBody>
                    <a:bodyPr/>
                    <a:lstStyle/>
                    <a:p>
                      <a:pPr marL="342900" indent="-342900" algn="l">
                        <a:buFont typeface="+mj-lt"/>
                        <a:buAutoNum type="arabicPeriod"/>
                      </a:pPr>
                      <a:r>
                        <a:rPr lang="en-GB" b="1" dirty="0"/>
                        <a:t>Evaporation</a:t>
                      </a:r>
                      <a:r>
                        <a:rPr lang="en-GB" b="1" baseline="0" dirty="0"/>
                        <a:t> </a:t>
                      </a:r>
                      <a:r>
                        <a:rPr lang="en-GB" b="0" baseline="0" dirty="0"/>
                        <a:t> - lost directly to the atmosphere </a:t>
                      </a:r>
                      <a:endParaRPr lang="en-GB" b="1" baseline="0" dirty="0"/>
                    </a:p>
                    <a:p>
                      <a:pPr marL="342900" indent="-342900" algn="l">
                        <a:buFont typeface="+mj-lt"/>
                        <a:buAutoNum type="arabicPeriod"/>
                      </a:pPr>
                      <a:r>
                        <a:rPr lang="en-GB" b="1" baseline="0" dirty="0"/>
                        <a:t>Transpiration </a:t>
                      </a:r>
                      <a:r>
                        <a:rPr lang="en-GB" b="0" baseline="0" dirty="0"/>
                        <a:t>– biological process, lost from plants to the atmosphere. </a:t>
                      </a:r>
                    </a:p>
                    <a:p>
                      <a:pPr marL="342900" indent="-342900" algn="l">
                        <a:buFont typeface="+mj-lt"/>
                        <a:buAutoNum type="arabicPeriod"/>
                      </a:pPr>
                      <a:r>
                        <a:rPr lang="en-GB" b="1" baseline="0" dirty="0"/>
                        <a:t>Discharge</a:t>
                      </a:r>
                      <a:r>
                        <a:rPr lang="en-GB" b="0" baseline="0" dirty="0"/>
                        <a:t> – lost into another larger drainage basin, lake or the sea. </a:t>
                      </a:r>
                      <a:endParaRPr lang="en-GB" b="1" dirty="0"/>
                    </a:p>
                  </a:txBody>
                  <a:tcPr/>
                </a:tc>
                <a:extLst>
                  <a:ext uri="{0D108BD9-81ED-4DB2-BD59-A6C34878D82A}">
                    <a16:rowId xmlns:a16="http://schemas.microsoft.com/office/drawing/2014/main" val="10001"/>
                  </a:ext>
                </a:extLst>
              </a:tr>
            </a:tbl>
          </a:graphicData>
        </a:graphic>
      </p:graphicFrame>
      <p:sp>
        <p:nvSpPr>
          <p:cNvPr id="10" name="Subtitle 2"/>
          <p:cNvSpPr txBox="1">
            <a:spLocks/>
          </p:cNvSpPr>
          <p:nvPr/>
        </p:nvSpPr>
        <p:spPr>
          <a:xfrm>
            <a:off x="9946106" y="3542451"/>
            <a:ext cx="2122767" cy="1477328"/>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dirty="0"/>
              <a:t>Exam Hint</a:t>
            </a:r>
            <a:r>
              <a:rPr lang="en-GB" sz="1800" dirty="0"/>
              <a:t> – It is important to know the seven flows, their features and courses. </a:t>
            </a:r>
            <a:endParaRPr lang="en-GB" sz="1800" b="1" dirty="0"/>
          </a:p>
        </p:txBody>
      </p:sp>
      <p:sp>
        <p:nvSpPr>
          <p:cNvPr id="11" name="Rectangle 10"/>
          <p:cNvSpPr/>
          <p:nvPr/>
        </p:nvSpPr>
        <p:spPr>
          <a:xfrm>
            <a:off x="6673517" y="3542451"/>
            <a:ext cx="3144251"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b="1" u="sng" dirty="0"/>
              <a:t>Impact of physical features</a:t>
            </a:r>
            <a:r>
              <a:rPr lang="en-GB" dirty="0"/>
              <a:t>:</a:t>
            </a:r>
            <a:endParaRPr lang="en-GB" u="sng" dirty="0"/>
          </a:p>
          <a:p>
            <a:pPr marL="285750" indent="-285750">
              <a:buFontTx/>
              <a:buChar char="-"/>
            </a:pPr>
            <a:r>
              <a:rPr lang="en-GB" i="1" dirty="0"/>
              <a:t>Climate</a:t>
            </a:r>
          </a:p>
          <a:p>
            <a:pPr marL="285750" indent="-285750">
              <a:buFontTx/>
              <a:buChar char="-"/>
            </a:pPr>
            <a:r>
              <a:rPr lang="en-GB" i="1" dirty="0"/>
              <a:t>Soils</a:t>
            </a:r>
            <a:endParaRPr lang="en-GB" dirty="0"/>
          </a:p>
          <a:p>
            <a:pPr marL="285750" indent="-285750">
              <a:buFontTx/>
              <a:buChar char="-"/>
            </a:pPr>
            <a:r>
              <a:rPr lang="en-GB" i="1" dirty="0"/>
              <a:t>Geology</a:t>
            </a:r>
          </a:p>
          <a:p>
            <a:pPr marL="285750" indent="-285750">
              <a:buFontTx/>
              <a:buChar char="-"/>
            </a:pPr>
            <a:r>
              <a:rPr lang="en-GB" i="1" dirty="0"/>
              <a:t>Vegetation </a:t>
            </a:r>
          </a:p>
        </p:txBody>
      </p:sp>
      <p:sp>
        <p:nvSpPr>
          <p:cNvPr id="12" name="Rectangle 11"/>
          <p:cNvSpPr/>
          <p:nvPr/>
        </p:nvSpPr>
        <p:spPr>
          <a:xfrm>
            <a:off x="6673517" y="5218994"/>
            <a:ext cx="5392751"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b="1" u="sng" dirty="0"/>
              <a:t>Impact of human features</a:t>
            </a:r>
            <a:r>
              <a:rPr lang="en-GB" dirty="0"/>
              <a:t>:</a:t>
            </a:r>
          </a:p>
          <a:p>
            <a:pPr marL="285750" indent="-285750">
              <a:buFontTx/>
              <a:buChar char="-"/>
            </a:pPr>
            <a:r>
              <a:rPr lang="en-GB" dirty="0"/>
              <a:t>River management </a:t>
            </a:r>
          </a:p>
          <a:p>
            <a:pPr marL="285750" indent="-285750">
              <a:buFontTx/>
              <a:buChar char="-"/>
            </a:pPr>
            <a:r>
              <a:rPr lang="en-GB" dirty="0"/>
              <a:t>Deforestation </a:t>
            </a:r>
          </a:p>
          <a:p>
            <a:pPr marL="285750" indent="-285750">
              <a:buFontTx/>
              <a:buChar char="-"/>
            </a:pPr>
            <a:r>
              <a:rPr lang="en-GB" dirty="0"/>
              <a:t>Changing land use – agriculture </a:t>
            </a:r>
          </a:p>
          <a:p>
            <a:pPr marL="285750" indent="-285750">
              <a:buFontTx/>
              <a:buChar char="-"/>
            </a:pPr>
            <a:r>
              <a:rPr lang="en-GB" dirty="0"/>
              <a:t>Changing land use - urbanisation</a:t>
            </a:r>
          </a:p>
        </p:txBody>
      </p:sp>
    </p:spTree>
    <p:extLst>
      <p:ext uri="{BB962C8B-B14F-4D97-AF65-F5344CB8AC3E}">
        <p14:creationId xmlns:p14="http://schemas.microsoft.com/office/powerpoint/2010/main" val="1015106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60768" y="708122"/>
            <a:ext cx="5068304" cy="5792347"/>
          </a:xfrm>
          <a:prstGeom prst="rect">
            <a:avLst/>
          </a:prstGeom>
        </p:spPr>
      </p:pic>
      <p:pic>
        <p:nvPicPr>
          <p:cNvPr id="7" name="Picture 6"/>
          <p:cNvPicPr>
            <a:picLocks noChangeAspect="1"/>
          </p:cNvPicPr>
          <p:nvPr/>
        </p:nvPicPr>
        <p:blipFill>
          <a:blip r:embed="rId3"/>
          <a:stretch>
            <a:fillRect/>
          </a:stretch>
        </p:blipFill>
        <p:spPr>
          <a:xfrm>
            <a:off x="40106" y="2951115"/>
            <a:ext cx="5399503" cy="3834476"/>
          </a:xfrm>
          <a:prstGeom prst="rect">
            <a:avLst/>
          </a:prstGeom>
        </p:spPr>
      </p:pic>
      <p:sp>
        <p:nvSpPr>
          <p:cNvPr id="8" name="TextBox 7"/>
          <p:cNvSpPr txBox="1"/>
          <p:nvPr/>
        </p:nvSpPr>
        <p:spPr>
          <a:xfrm>
            <a:off x="1107786" y="3044413"/>
            <a:ext cx="3561347" cy="461665"/>
          </a:xfrm>
          <a:prstGeom prst="rect">
            <a:avLst/>
          </a:prstGeom>
          <a:solidFill>
            <a:srgbClr val="FF9999"/>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b="1" dirty="0"/>
              <a:t>‘flashy’ v’s flat river</a:t>
            </a:r>
          </a:p>
        </p:txBody>
      </p:sp>
      <p:sp>
        <p:nvSpPr>
          <p:cNvPr id="9" name="Title 1"/>
          <p:cNvSpPr>
            <a:spLocks noGrp="1"/>
          </p:cNvSpPr>
          <p:nvPr>
            <p:ph type="title"/>
          </p:nvPr>
        </p:nvSpPr>
        <p:spPr>
          <a:xfrm>
            <a:off x="167108" y="160899"/>
            <a:ext cx="11861964" cy="480785"/>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r>
              <a:rPr lang="en-GB" sz="1600" b="1" dirty="0"/>
              <a:t>EQ1:What are the processes operating within the hydrological cycle from global to local scale?</a:t>
            </a:r>
            <a:endParaRPr lang="en-GB" sz="1600" u="sng" dirty="0"/>
          </a:p>
        </p:txBody>
      </p:sp>
      <p:sp>
        <p:nvSpPr>
          <p:cNvPr id="5" name="TextBox 4"/>
          <p:cNvSpPr txBox="1"/>
          <p:nvPr/>
        </p:nvSpPr>
        <p:spPr>
          <a:xfrm>
            <a:off x="40106" y="780737"/>
            <a:ext cx="6920662"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t>Water budgets &amp; River Systems</a:t>
            </a:r>
          </a:p>
          <a:p>
            <a:pPr marL="285750" indent="-285750">
              <a:buFont typeface="Arial" panose="020B0604020202020204" pitchFamily="34" charset="0"/>
              <a:buChar char="•"/>
            </a:pPr>
            <a:r>
              <a:rPr lang="en-GB" dirty="0"/>
              <a:t>Annual balance between precipitation, evapotranspiration and runoff. </a:t>
            </a:r>
          </a:p>
          <a:p>
            <a:pPr marL="285750" indent="-285750">
              <a:buFont typeface="Arial" panose="020B0604020202020204" pitchFamily="34" charset="0"/>
              <a:buChar char="•"/>
            </a:pPr>
            <a:r>
              <a:rPr lang="en-GB" dirty="0"/>
              <a:t>Water budgets can be calculated at a global to local scale and give a useful indication of the amount of water for human use (</a:t>
            </a:r>
            <a:r>
              <a:rPr lang="en-GB" b="1" i="1" dirty="0"/>
              <a:t>Available soil water). </a:t>
            </a:r>
            <a:endParaRPr lang="en-GB" dirty="0"/>
          </a:p>
          <a:p>
            <a:pPr marL="285750" indent="-285750">
              <a:buFont typeface="Arial" panose="020B0604020202020204" pitchFamily="34" charset="0"/>
              <a:buChar char="•"/>
            </a:pPr>
            <a:r>
              <a:rPr lang="en-GB" dirty="0"/>
              <a:t>River regime is the annual variation in the discharge or flow of a river. </a:t>
            </a:r>
          </a:p>
        </p:txBody>
      </p:sp>
      <p:sp>
        <p:nvSpPr>
          <p:cNvPr id="10" name="Subtitle 2"/>
          <p:cNvSpPr txBox="1">
            <a:spLocks/>
          </p:cNvSpPr>
          <p:nvPr/>
        </p:nvSpPr>
        <p:spPr>
          <a:xfrm>
            <a:off x="5293895" y="2951116"/>
            <a:ext cx="2101516" cy="3688406"/>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dirty="0"/>
              <a:t>Exam Hint</a:t>
            </a:r>
            <a:r>
              <a:rPr lang="en-GB" sz="1800" dirty="0"/>
              <a:t> – Ensure you can explain the ways in which urbanisation affects hydrological processes and the factors that affect the shape of a hydrograph (e.g. weather, rock type, soils, relief, shape, vegetation, antecedent conditions.). </a:t>
            </a:r>
            <a:endParaRPr lang="en-GB" sz="1800" b="1" dirty="0"/>
          </a:p>
        </p:txBody>
      </p:sp>
    </p:spTree>
    <p:extLst>
      <p:ext uri="{BB962C8B-B14F-4D97-AF65-F5344CB8AC3E}">
        <p14:creationId xmlns:p14="http://schemas.microsoft.com/office/powerpoint/2010/main" val="17649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EQ2: What factors influence the hydrological system over short and long term timescales? </a:t>
            </a:r>
            <a:endParaRPr lang="en-GB" sz="1600" u="sng" dirty="0"/>
          </a:p>
        </p:txBody>
      </p:sp>
      <p:sp>
        <p:nvSpPr>
          <p:cNvPr id="3" name="Content Placeholder 2"/>
          <p:cNvSpPr>
            <a:spLocks noGrp="1"/>
          </p:cNvSpPr>
          <p:nvPr>
            <p:ph idx="1"/>
          </p:nvPr>
        </p:nvSpPr>
        <p:spPr>
          <a:xfrm>
            <a:off x="104931" y="2561312"/>
            <a:ext cx="7964248" cy="4296687"/>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1800" b="1" u="sng" dirty="0"/>
              <a:t>EL NINO – Southern Oscillation (ENSO)</a:t>
            </a:r>
            <a:r>
              <a:rPr lang="en-GB" sz="1800" dirty="0"/>
              <a:t> </a:t>
            </a:r>
          </a:p>
          <a:p>
            <a:pPr marL="0" indent="0">
              <a:buNone/>
            </a:pPr>
            <a:r>
              <a:rPr lang="en-GB" sz="1800" i="1" dirty="0"/>
              <a:t>Temperature anomalies are the key to ENSO, which leads to droughts.</a:t>
            </a:r>
          </a:p>
          <a:p>
            <a:pPr marL="342900" indent="-342900">
              <a:buAutoNum type="arabicPeriod"/>
            </a:pPr>
            <a:r>
              <a:rPr lang="en-GB" sz="1800" b="1" dirty="0"/>
              <a:t>Normal conditions in the Pacific Basin</a:t>
            </a:r>
            <a:r>
              <a:rPr lang="en-GB" sz="1800" dirty="0"/>
              <a:t> – trade winds blow east to west long the equator. </a:t>
            </a:r>
          </a:p>
          <a:p>
            <a:pPr marL="342900" indent="-342900">
              <a:buAutoNum type="arabicPeriod"/>
            </a:pPr>
            <a:r>
              <a:rPr lang="en-GB" sz="1800" b="1" dirty="0"/>
              <a:t>El Nino conditions</a:t>
            </a:r>
            <a:r>
              <a:rPr lang="en-GB" sz="1800" dirty="0"/>
              <a:t> – Trade winds are disrupted and can </a:t>
            </a:r>
            <a:r>
              <a:rPr lang="en-GB" sz="1800" dirty="0" err="1"/>
              <a:t>slaken</a:t>
            </a:r>
            <a:r>
              <a:rPr lang="en-GB" sz="1800" dirty="0"/>
              <a:t> or reverse, this has a knock on effect on ocean currents meaning cool water normally found along the coast of Peru is replaced by warmer water. At the same time the warm water further west off the coast of Australia is replaced by cool water. These events occur every 3 – 7 years and usually last for 18 months. They trigger dry conditions throughout the world e.g. monsoon rains in India &amp; SE Asia often fail. </a:t>
            </a:r>
          </a:p>
          <a:p>
            <a:pPr marL="342900" indent="-342900">
              <a:buAutoNum type="arabicPeriod"/>
            </a:pPr>
            <a:r>
              <a:rPr lang="en-GB" sz="1800" b="1" dirty="0"/>
              <a:t> La Nina conditions</a:t>
            </a:r>
            <a:r>
              <a:rPr lang="en-GB" sz="1800" dirty="0"/>
              <a:t> – may, but not always follow an El Nino event. They involve the build up of cooler than usual subsurface water in the tropical part of the Pacific. This situation can also lead to severe drought conditions, particularly on the western coast of South America. </a:t>
            </a:r>
            <a:endParaRPr lang="en-GB" sz="1800" b="1" dirty="0"/>
          </a:p>
        </p:txBody>
      </p:sp>
      <p:sp>
        <p:nvSpPr>
          <p:cNvPr id="8" name="Subtitle 2"/>
          <p:cNvSpPr txBox="1">
            <a:spLocks/>
          </p:cNvSpPr>
          <p:nvPr/>
        </p:nvSpPr>
        <p:spPr>
          <a:xfrm>
            <a:off x="104931" y="987896"/>
            <a:ext cx="3312037" cy="147414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Key themes</a:t>
            </a:r>
          </a:p>
          <a:p>
            <a:pPr marL="285750" indent="-285750">
              <a:buFontTx/>
              <a:buChar char="-"/>
            </a:pPr>
            <a:r>
              <a:rPr lang="en-GB" sz="1800" dirty="0"/>
              <a:t>Short term deficits = drought </a:t>
            </a:r>
          </a:p>
          <a:p>
            <a:pPr marL="285750" indent="-285750">
              <a:buFontTx/>
              <a:buChar char="-"/>
            </a:pPr>
            <a:r>
              <a:rPr lang="en-GB" sz="1800" dirty="0"/>
              <a:t>Short term surplus = flooding </a:t>
            </a:r>
          </a:p>
          <a:p>
            <a:pPr marL="285750" indent="-285750">
              <a:buFontTx/>
              <a:buChar char="-"/>
            </a:pPr>
            <a:r>
              <a:rPr lang="en-GB" sz="1800" dirty="0"/>
              <a:t>Longer term climate change can have global and local impacts. </a:t>
            </a:r>
          </a:p>
        </p:txBody>
      </p:sp>
      <p:sp>
        <p:nvSpPr>
          <p:cNvPr id="10" name="Content Placeholder 2"/>
          <p:cNvSpPr txBox="1">
            <a:spLocks/>
          </p:cNvSpPr>
          <p:nvPr/>
        </p:nvSpPr>
        <p:spPr>
          <a:xfrm>
            <a:off x="3529263" y="1018347"/>
            <a:ext cx="8534400" cy="144369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600" b="1" dirty="0">
                <a:solidFill>
                  <a:srgbClr val="FF0000"/>
                </a:solidFill>
              </a:rPr>
              <a:t>Meteorological drought - is a shortfall or deficiency of water over an extended period of time, usually at least a season. </a:t>
            </a:r>
            <a:r>
              <a:rPr lang="en-GB" sz="1600" dirty="0"/>
              <a:t>Hydrological drought – reduced stream flow, lowered groundwater levels and reduced stores. </a:t>
            </a:r>
          </a:p>
          <a:p>
            <a:r>
              <a:rPr lang="en-GB" sz="1600" b="1" dirty="0"/>
              <a:t>Causes</a:t>
            </a:r>
            <a:r>
              <a:rPr lang="en-GB" sz="1600" dirty="0"/>
              <a:t> are physical but human activity can make the impacts worse. </a:t>
            </a:r>
          </a:p>
          <a:p>
            <a:r>
              <a:rPr lang="en-GB" sz="1600" dirty="0"/>
              <a:t>Sea surface temperature anomalies are an important factor in short-term precipitation deficits.</a:t>
            </a:r>
          </a:p>
        </p:txBody>
      </p:sp>
      <p:sp>
        <p:nvSpPr>
          <p:cNvPr id="11" name="Subtitle 2"/>
          <p:cNvSpPr txBox="1">
            <a:spLocks/>
          </p:cNvSpPr>
          <p:nvPr/>
        </p:nvSpPr>
        <p:spPr>
          <a:xfrm>
            <a:off x="6130975" y="96252"/>
            <a:ext cx="5932688" cy="822825"/>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700" b="1" dirty="0"/>
              <a:t>Exam Hint</a:t>
            </a:r>
            <a:r>
              <a:rPr lang="en-GB" sz="1700" dirty="0"/>
              <a:t> –You will be expected to know the difference between </a:t>
            </a:r>
            <a:r>
              <a:rPr lang="en-GB" sz="1700" b="1" dirty="0"/>
              <a:t>El Nino </a:t>
            </a:r>
            <a:r>
              <a:rPr lang="en-GB" sz="1700" dirty="0"/>
              <a:t>&amp; </a:t>
            </a:r>
            <a:r>
              <a:rPr lang="en-GB" sz="1700" b="1" dirty="0"/>
              <a:t>La Nina</a:t>
            </a:r>
            <a:r>
              <a:rPr lang="en-GB" sz="1700" dirty="0"/>
              <a:t> and how each contributes to drought. You do not need to know the detailed mechanics of them!</a:t>
            </a:r>
            <a:r>
              <a:rPr lang="en-GB" sz="1700" b="1" dirty="0"/>
              <a:t> </a:t>
            </a:r>
            <a:r>
              <a:rPr lang="en-GB" sz="1700" dirty="0"/>
              <a:t> </a:t>
            </a:r>
            <a:endParaRPr lang="en-GB" sz="1700" b="1" dirty="0"/>
          </a:p>
        </p:txBody>
      </p:sp>
      <p:pic>
        <p:nvPicPr>
          <p:cNvPr id="6" name="Picture 5"/>
          <p:cNvPicPr>
            <a:picLocks noChangeAspect="1"/>
          </p:cNvPicPr>
          <p:nvPr/>
        </p:nvPicPr>
        <p:blipFill>
          <a:blip r:embed="rId3"/>
          <a:stretch>
            <a:fillRect/>
          </a:stretch>
        </p:blipFill>
        <p:spPr>
          <a:xfrm>
            <a:off x="8330955" y="2561312"/>
            <a:ext cx="3646278" cy="2333466"/>
          </a:xfrm>
          <a:prstGeom prst="rect">
            <a:avLst/>
          </a:prstGeom>
        </p:spPr>
      </p:pic>
      <p:pic>
        <p:nvPicPr>
          <p:cNvPr id="1026" name="Picture 2" descr="http://www.bom.gov.au/climate/cdo/education/enso/ensoani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7305" y="4994047"/>
            <a:ext cx="3866358" cy="179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81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EQ2: What factors influence the hydrological system over short and long term timescales? </a:t>
            </a:r>
            <a:endParaRPr lang="en-GB" sz="1600" u="sng" dirty="0"/>
          </a:p>
        </p:txBody>
      </p:sp>
      <p:sp>
        <p:nvSpPr>
          <p:cNvPr id="10" name="Content Placeholder 2"/>
          <p:cNvSpPr txBox="1">
            <a:spLocks/>
          </p:cNvSpPr>
          <p:nvPr/>
        </p:nvSpPr>
        <p:spPr>
          <a:xfrm>
            <a:off x="4914405" y="3594391"/>
            <a:ext cx="7172436" cy="307366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Drought in Australia</a:t>
            </a:r>
            <a:r>
              <a:rPr lang="en-GB" sz="1800" b="1" dirty="0"/>
              <a:t> - a</a:t>
            </a:r>
            <a:r>
              <a:rPr lang="en-GB" sz="1800" dirty="0"/>
              <a:t>nnual feature with 30% of the country affected by serious or severe rainfall deficiency. </a:t>
            </a:r>
          </a:p>
          <a:p>
            <a:pPr>
              <a:buFontTx/>
              <a:buChar char="-"/>
            </a:pPr>
            <a:r>
              <a:rPr lang="en-GB" sz="1800" dirty="0"/>
              <a:t>Close link to El Nino events, however droughts are becoming more frequent &amp; severe. </a:t>
            </a:r>
          </a:p>
          <a:p>
            <a:pPr marL="0" indent="0">
              <a:buNone/>
            </a:pPr>
            <a:r>
              <a:rPr lang="en-GB" sz="1800" b="1" dirty="0"/>
              <a:t>BIG DRY 2006 – </a:t>
            </a:r>
            <a:r>
              <a:rPr lang="en-GB" sz="1800" dirty="0"/>
              <a:t>1 in 1000 year event associated with longer term climate change. Although a severe drought occurred it did not follow the same downward spiral of desertification as seen in the Sahel. </a:t>
            </a:r>
            <a:r>
              <a:rPr lang="en-GB" sz="1800" b="1" dirty="0"/>
              <a:t>Why? </a:t>
            </a:r>
          </a:p>
          <a:p>
            <a:pPr>
              <a:buFontTx/>
              <a:buChar char="-"/>
            </a:pPr>
            <a:r>
              <a:rPr lang="en-GB" sz="1800" dirty="0"/>
              <a:t>Management of scarce resource to sort the competing demands of irrigation &amp; urban dwellers, large scale recycling of grey water, desalination plants and conservation strategies. </a:t>
            </a:r>
          </a:p>
        </p:txBody>
      </p:sp>
      <p:sp>
        <p:nvSpPr>
          <p:cNvPr id="11" name="Subtitle 2"/>
          <p:cNvSpPr txBox="1">
            <a:spLocks/>
          </p:cNvSpPr>
          <p:nvPr/>
        </p:nvSpPr>
        <p:spPr>
          <a:xfrm>
            <a:off x="6130974" y="96252"/>
            <a:ext cx="5955867" cy="822825"/>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dirty="0"/>
              <a:t>Exam Hint</a:t>
            </a:r>
            <a:r>
              <a:rPr lang="en-GB" sz="1800" dirty="0"/>
              <a:t> – The Sahel is the classic example of desertification. Be sure you are fully aware of the human contributions to the process. </a:t>
            </a:r>
            <a:endParaRPr lang="en-GB" sz="1800" b="1" dirty="0"/>
          </a:p>
        </p:txBody>
      </p:sp>
      <p:sp>
        <p:nvSpPr>
          <p:cNvPr id="3" name="Content Placeholder 2"/>
          <p:cNvSpPr>
            <a:spLocks noGrp="1"/>
          </p:cNvSpPr>
          <p:nvPr>
            <p:ph idx="1"/>
          </p:nvPr>
        </p:nvSpPr>
        <p:spPr>
          <a:xfrm>
            <a:off x="55492" y="1054774"/>
            <a:ext cx="4725056" cy="5625734"/>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GB" sz="1800" b="1" u="sng" dirty="0"/>
              <a:t>Human Activity and drought risk</a:t>
            </a:r>
            <a:endParaRPr lang="en-GB" sz="1800" dirty="0"/>
          </a:p>
          <a:p>
            <a:pPr>
              <a:buFontTx/>
              <a:buChar char="-"/>
            </a:pPr>
            <a:r>
              <a:rPr lang="en-GB" sz="1800" dirty="0"/>
              <a:t>Desertification in the Sahel region of Africa is mainly due to natural causes:</a:t>
            </a:r>
          </a:p>
          <a:p>
            <a:pPr lvl="1"/>
            <a:r>
              <a:rPr lang="en-GB" sz="1800" dirty="0"/>
              <a:t>Changing rainfall patterns, less reliable rains seasonally and annually. </a:t>
            </a:r>
          </a:p>
          <a:p>
            <a:pPr lvl="1"/>
            <a:r>
              <a:rPr lang="en-GB" sz="1800" dirty="0"/>
              <a:t>Vegetation cover is stressed and begins to die, leaving bare soil. </a:t>
            </a:r>
          </a:p>
          <a:p>
            <a:pPr lvl="1"/>
            <a:r>
              <a:rPr lang="en-GB" sz="1800" dirty="0"/>
              <a:t>Exposed soil is eroded by winds and occasional intense showers. </a:t>
            </a:r>
          </a:p>
          <a:p>
            <a:pPr lvl="1"/>
            <a:r>
              <a:rPr lang="en-GB" sz="1800" dirty="0"/>
              <a:t>When rain falls it is often for intense, short periods meaning the soil cannot capture or store it. </a:t>
            </a:r>
          </a:p>
          <a:p>
            <a:pPr>
              <a:buFontTx/>
              <a:buChar char="-"/>
            </a:pPr>
            <a:r>
              <a:rPr lang="en-GB" sz="1800" dirty="0"/>
              <a:t>Human factors enhance the impacts of droughts by over-abstraction of surface water (rivers / ponds) and ground water (aquifers). This is driven by:</a:t>
            </a:r>
          </a:p>
          <a:p>
            <a:pPr lvl="1"/>
            <a:r>
              <a:rPr lang="en-GB" sz="1800" dirty="0"/>
              <a:t>Population growth </a:t>
            </a:r>
          </a:p>
          <a:p>
            <a:pPr lvl="1"/>
            <a:r>
              <a:rPr lang="en-GB" sz="1800" dirty="0"/>
              <a:t>Overgrazing </a:t>
            </a:r>
          </a:p>
          <a:p>
            <a:pPr lvl="1"/>
            <a:r>
              <a:rPr lang="en-GB" sz="1800" dirty="0"/>
              <a:t>Overcultivation </a:t>
            </a:r>
          </a:p>
          <a:p>
            <a:pPr lvl="1"/>
            <a:r>
              <a:rPr lang="en-GB" sz="1800" dirty="0"/>
              <a:t>Deforestation </a:t>
            </a:r>
          </a:p>
        </p:txBody>
      </p:sp>
      <p:sp>
        <p:nvSpPr>
          <p:cNvPr id="12" name="Subtitle 2"/>
          <p:cNvSpPr txBox="1">
            <a:spLocks/>
          </p:cNvSpPr>
          <p:nvPr/>
        </p:nvSpPr>
        <p:spPr>
          <a:xfrm>
            <a:off x="8598569" y="1044617"/>
            <a:ext cx="3488272" cy="237235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buNone/>
            </a:pPr>
            <a:r>
              <a:rPr lang="en-GB" sz="1800" b="1" u="sng" dirty="0"/>
              <a:t>Ecological impact of drought</a:t>
            </a:r>
          </a:p>
          <a:p>
            <a:pPr marL="0" indent="0">
              <a:spcBef>
                <a:spcPts val="0"/>
              </a:spcBef>
              <a:buNone/>
            </a:pPr>
            <a:r>
              <a:rPr lang="en-GB" sz="1800" dirty="0"/>
              <a:t> - Ecological resilience is crucial – the capacity of an ecosystem to withstand and recover from a natural event or some form of human disturbance. </a:t>
            </a:r>
          </a:p>
          <a:p>
            <a:pPr marL="0" indent="0">
              <a:spcBef>
                <a:spcPts val="0"/>
              </a:spcBef>
              <a:buNone/>
            </a:pPr>
            <a:r>
              <a:rPr lang="en-GB" sz="1800" dirty="0"/>
              <a:t>- Ensure you can explain how the resilience of </a:t>
            </a:r>
            <a:r>
              <a:rPr lang="en-GB" sz="1800" b="1" dirty="0"/>
              <a:t>forests &amp; wetlands </a:t>
            </a:r>
            <a:r>
              <a:rPr lang="en-GB" sz="1800" dirty="0"/>
              <a:t>is impacted by drought.   </a:t>
            </a:r>
          </a:p>
        </p:txBody>
      </p:sp>
      <p:pic>
        <p:nvPicPr>
          <p:cNvPr id="4" name="Picture 3"/>
          <p:cNvPicPr>
            <a:picLocks noChangeAspect="1"/>
          </p:cNvPicPr>
          <p:nvPr/>
        </p:nvPicPr>
        <p:blipFill>
          <a:blip r:embed="rId3"/>
          <a:stretch>
            <a:fillRect/>
          </a:stretch>
        </p:blipFill>
        <p:spPr>
          <a:xfrm>
            <a:off x="4914405" y="1096499"/>
            <a:ext cx="3622956" cy="1752594"/>
          </a:xfrm>
          <a:prstGeom prst="rect">
            <a:avLst/>
          </a:prstGeom>
        </p:spPr>
      </p:pic>
    </p:spTree>
    <p:extLst>
      <p:ext uri="{BB962C8B-B14F-4D97-AF65-F5344CB8AC3E}">
        <p14:creationId xmlns:p14="http://schemas.microsoft.com/office/powerpoint/2010/main" val="251996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EQ2: What factors influence the hydrological system over short and long term timescales? </a:t>
            </a:r>
            <a:endParaRPr lang="en-GB" sz="1600" u="sng" dirty="0"/>
          </a:p>
        </p:txBody>
      </p:sp>
      <p:sp>
        <p:nvSpPr>
          <p:cNvPr id="8" name="Subtitle 2"/>
          <p:cNvSpPr txBox="1">
            <a:spLocks/>
          </p:cNvSpPr>
          <p:nvPr/>
        </p:nvSpPr>
        <p:spPr>
          <a:xfrm>
            <a:off x="104930" y="987896"/>
            <a:ext cx="6568586" cy="587010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dirty="0"/>
              <a:t>Surpluses within the hydrological cycle generally mean flooding. </a:t>
            </a:r>
          </a:p>
          <a:p>
            <a:r>
              <a:rPr lang="en-GB" sz="1800" dirty="0"/>
              <a:t>Intense storms = flash floods. </a:t>
            </a:r>
          </a:p>
          <a:p>
            <a:r>
              <a:rPr lang="en-GB" sz="1800" dirty="0"/>
              <a:t>Prolonged heavy rain. </a:t>
            </a:r>
          </a:p>
          <a:p>
            <a:r>
              <a:rPr lang="en-GB" sz="1800" dirty="0"/>
              <a:t>Rapid snowmelt during warm Spring seasons.  </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p:txBody>
      </p:sp>
      <p:sp>
        <p:nvSpPr>
          <p:cNvPr id="10" name="Content Placeholder 2"/>
          <p:cNvSpPr txBox="1">
            <a:spLocks/>
          </p:cNvSpPr>
          <p:nvPr/>
        </p:nvSpPr>
        <p:spPr>
          <a:xfrm>
            <a:off x="6808295" y="987895"/>
            <a:ext cx="5323519" cy="302263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Impacts of flooding</a:t>
            </a:r>
          </a:p>
          <a:p>
            <a:r>
              <a:rPr lang="en-GB" sz="1800" b="1" i="1" dirty="0"/>
              <a:t>Socioeconomic</a:t>
            </a:r>
            <a:r>
              <a:rPr lang="en-GB" sz="1800" dirty="0"/>
              <a:t> – death, injury, water-borne diseases, damage to property (housing), disruption to transport / communication, destruction of crops / livestock. </a:t>
            </a:r>
          </a:p>
          <a:p>
            <a:r>
              <a:rPr lang="en-GB" sz="1800" b="1" i="1" dirty="0"/>
              <a:t>Environmental </a:t>
            </a:r>
            <a:r>
              <a:rPr lang="en-GB" sz="1800" dirty="0"/>
              <a:t>– receive much less publicity. Removal of soil and sediment by floodwater can lead to </a:t>
            </a:r>
            <a:r>
              <a:rPr lang="en-GB" sz="1800" b="1" u="sng" dirty="0"/>
              <a:t>eutrophication</a:t>
            </a:r>
            <a:r>
              <a:rPr lang="en-GB" sz="1800" dirty="0"/>
              <a:t> (nutrient enrichment – leading to less oxygen </a:t>
            </a:r>
            <a:r>
              <a:rPr lang="en-GB" sz="1800" dirty="0">
                <a:sym typeface="Wingdings" panose="05000000000000000000" pitchFamily="2" charset="2"/>
              </a:rPr>
              <a:t> death of fish </a:t>
            </a:r>
            <a:r>
              <a:rPr lang="en-GB" sz="1800" dirty="0" err="1">
                <a:sym typeface="Wingdings" panose="05000000000000000000" pitchFamily="2" charset="2"/>
              </a:rPr>
              <a:t>etc</a:t>
            </a:r>
            <a:r>
              <a:rPr lang="en-GB" sz="1800" dirty="0">
                <a:sym typeface="Wingdings" panose="05000000000000000000" pitchFamily="2" charset="2"/>
              </a:rPr>
              <a:t>). A</a:t>
            </a:r>
            <a:r>
              <a:rPr lang="en-GB" sz="1800" dirty="0"/>
              <a:t>lso pollutants can be leached into water courses. </a:t>
            </a:r>
            <a:r>
              <a:rPr lang="en-GB" sz="1800" dirty="0">
                <a:sym typeface="Wingdings" panose="05000000000000000000" pitchFamily="2" charset="2"/>
              </a:rPr>
              <a:t> recharged ground water stores, soil replenishment and triggering of breeding events for some species.</a:t>
            </a:r>
          </a:p>
        </p:txBody>
      </p:sp>
      <p:sp>
        <p:nvSpPr>
          <p:cNvPr id="11" name="Subtitle 2"/>
          <p:cNvSpPr txBox="1">
            <a:spLocks/>
          </p:cNvSpPr>
          <p:nvPr/>
        </p:nvSpPr>
        <p:spPr>
          <a:xfrm>
            <a:off x="6130974" y="96252"/>
            <a:ext cx="6000839" cy="822825"/>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2000" b="1" dirty="0"/>
              <a:t>Exam Hint</a:t>
            </a:r>
            <a:r>
              <a:rPr lang="en-GB" sz="2000" dirty="0"/>
              <a:t> – Have some key facts about a flood event ready. They will add conviction to your answers.  </a:t>
            </a:r>
            <a:endParaRPr lang="en-GB" sz="2000" b="1" dirty="0"/>
          </a:p>
        </p:txBody>
      </p:sp>
      <p:graphicFrame>
        <p:nvGraphicFramePr>
          <p:cNvPr id="12" name="Table 11"/>
          <p:cNvGraphicFramePr>
            <a:graphicFrameLocks noGrp="1"/>
          </p:cNvGraphicFramePr>
          <p:nvPr/>
        </p:nvGraphicFramePr>
        <p:xfrm>
          <a:off x="212557" y="2528223"/>
          <a:ext cx="6348664" cy="4253978"/>
        </p:xfrm>
        <a:graphic>
          <a:graphicData uri="http://schemas.openxmlformats.org/drawingml/2006/table">
            <a:tbl>
              <a:tblPr firstRow="1" bandRow="1">
                <a:tableStyleId>{21E4AEA4-8DFA-4A89-87EB-49C32662AFE0}</a:tableStyleId>
              </a:tblPr>
              <a:tblGrid>
                <a:gridCol w="3174332">
                  <a:extLst>
                    <a:ext uri="{9D8B030D-6E8A-4147-A177-3AD203B41FA5}">
                      <a16:colId xmlns:a16="http://schemas.microsoft.com/office/drawing/2014/main" val="20000"/>
                    </a:ext>
                  </a:extLst>
                </a:gridCol>
                <a:gridCol w="3174332">
                  <a:extLst>
                    <a:ext uri="{9D8B030D-6E8A-4147-A177-3AD203B41FA5}">
                      <a16:colId xmlns:a16="http://schemas.microsoft.com/office/drawing/2014/main" val="20001"/>
                    </a:ext>
                  </a:extLst>
                </a:gridCol>
              </a:tblGrid>
              <a:tr h="398258">
                <a:tc>
                  <a:txBody>
                    <a:bodyPr/>
                    <a:lstStyle/>
                    <a:p>
                      <a:pPr algn="ctr"/>
                      <a:r>
                        <a:rPr lang="en-GB" dirty="0"/>
                        <a:t>Physical</a:t>
                      </a:r>
                      <a:r>
                        <a:rPr lang="en-GB" baseline="0" dirty="0"/>
                        <a:t> causes</a:t>
                      </a:r>
                      <a:endParaRPr lang="en-GB" dirty="0"/>
                    </a:p>
                  </a:txBody>
                  <a:tcPr/>
                </a:tc>
                <a:tc>
                  <a:txBody>
                    <a:bodyPr/>
                    <a:lstStyle/>
                    <a:p>
                      <a:pPr algn="ctr"/>
                      <a:r>
                        <a:rPr lang="en-GB" dirty="0"/>
                        <a:t>Human causes</a:t>
                      </a:r>
                    </a:p>
                  </a:txBody>
                  <a:tcPr/>
                </a:tc>
                <a:extLst>
                  <a:ext uri="{0D108BD9-81ED-4DB2-BD59-A6C34878D82A}">
                    <a16:rowId xmlns:a16="http://schemas.microsoft.com/office/drawing/2014/main" val="10000"/>
                  </a:ext>
                </a:extLst>
              </a:tr>
              <a:tr h="3683885">
                <a:tc>
                  <a:txBody>
                    <a:bodyPr/>
                    <a:lstStyle/>
                    <a:p>
                      <a:pPr marL="0" indent="0" algn="l">
                        <a:buFont typeface="Arial" panose="020B0604020202020204" pitchFamily="34" charset="0"/>
                        <a:buNone/>
                      </a:pPr>
                      <a:r>
                        <a:rPr lang="en-GB" sz="1900" dirty="0"/>
                        <a:t>- Relief,</a:t>
                      </a:r>
                      <a:r>
                        <a:rPr lang="en-GB" sz="1900" baseline="0" dirty="0"/>
                        <a:t> nature of the land, climate, impermeable surfaces, volcanic activity generating meltwater, earthquakes leading to dam failures or river blocks. </a:t>
                      </a:r>
                    </a:p>
                    <a:p>
                      <a:pPr marL="0" indent="0" algn="l">
                        <a:buFontTx/>
                        <a:buNone/>
                      </a:pPr>
                      <a:r>
                        <a:rPr lang="en-GB" sz="1900" b="1" baseline="0" dirty="0"/>
                        <a:t>E.g. Bangladesh </a:t>
                      </a:r>
                      <a:r>
                        <a:rPr lang="en-GB" sz="1900" baseline="0" dirty="0"/>
                        <a:t>is made up of floodplains &amp; deltas of large rivers swollen twice a year by melt waters of </a:t>
                      </a:r>
                      <a:r>
                        <a:rPr lang="en-GB" sz="1900" baseline="0" dirty="0" err="1"/>
                        <a:t>Himilayas</a:t>
                      </a:r>
                      <a:r>
                        <a:rPr lang="en-GB" sz="1900" baseline="0" dirty="0"/>
                        <a:t> and the summer monsoon. </a:t>
                      </a:r>
                    </a:p>
                    <a:p>
                      <a:pPr marL="285750" indent="-285750" algn="l">
                        <a:buFontTx/>
                        <a:buChar char="-"/>
                      </a:pPr>
                      <a:r>
                        <a:rPr lang="en-GB" sz="1900" baseline="0" dirty="0"/>
                        <a:t>Storm surges lead to tidal flooding. </a:t>
                      </a:r>
                      <a:endParaRPr lang="en-GB" sz="1900" dirty="0"/>
                    </a:p>
                  </a:txBody>
                  <a:tcPr/>
                </a:tc>
                <a:tc>
                  <a:txBody>
                    <a:bodyPr/>
                    <a:lstStyle/>
                    <a:p>
                      <a:pPr marL="285750" indent="-285750" algn="l">
                        <a:buFontTx/>
                        <a:buChar char="-"/>
                      </a:pPr>
                      <a:r>
                        <a:rPr lang="en-GB" sz="1900" b="0" baseline="0" dirty="0"/>
                        <a:t>Land-use change driven by economic &amp; population growth.  E.g. building on floodplains, removal of natural landscapes for agriculture, industry or urbanisation. </a:t>
                      </a:r>
                    </a:p>
                    <a:p>
                      <a:pPr marL="0" indent="0" algn="l">
                        <a:buFontTx/>
                        <a:buNone/>
                      </a:pPr>
                      <a:r>
                        <a:rPr lang="en-GB" sz="1900" b="0" baseline="0" dirty="0"/>
                        <a:t>- River Management. E.g. channelization, dams &amp; embankments. </a:t>
                      </a:r>
                      <a:r>
                        <a:rPr lang="en-GB" sz="1900" b="0" dirty="0"/>
                        <a:t> </a:t>
                      </a:r>
                    </a:p>
                  </a:txBody>
                  <a:tcPr/>
                </a:tc>
                <a:extLst>
                  <a:ext uri="{0D108BD9-81ED-4DB2-BD59-A6C34878D82A}">
                    <a16:rowId xmlns:a16="http://schemas.microsoft.com/office/drawing/2014/main" val="10001"/>
                  </a:ext>
                </a:extLst>
              </a:tr>
            </a:tbl>
          </a:graphicData>
        </a:graphic>
      </p:graphicFrame>
      <p:sp>
        <p:nvSpPr>
          <p:cNvPr id="13" name="Content Placeholder 2"/>
          <p:cNvSpPr txBox="1">
            <a:spLocks/>
          </p:cNvSpPr>
          <p:nvPr/>
        </p:nvSpPr>
        <p:spPr>
          <a:xfrm>
            <a:off x="6808295" y="4096426"/>
            <a:ext cx="5323518" cy="236958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UK FLOODS 2007, 2013 &amp; 2016</a:t>
            </a:r>
          </a:p>
          <a:p>
            <a:pPr>
              <a:buFontTx/>
              <a:buChar char="-"/>
            </a:pPr>
            <a:r>
              <a:rPr lang="en-GB" sz="1800" b="1" dirty="0"/>
              <a:t>2016 </a:t>
            </a:r>
            <a:r>
              <a:rPr lang="en-GB" sz="1800" dirty="0"/>
              <a:t>– UK received more than twice the average amount of rainfall. Carlisle and Cockermouth in Cumbria were among the worst hit places. </a:t>
            </a:r>
          </a:p>
          <a:p>
            <a:pPr>
              <a:buFontTx/>
              <a:buChar char="-"/>
            </a:pPr>
            <a:r>
              <a:rPr lang="en-GB" sz="1800" dirty="0"/>
              <a:t>Things to blame were: budget cuts, EU Directive that puts environmental conservation ahead of regular dredging of rivers, poor land management, global warming. </a:t>
            </a:r>
          </a:p>
        </p:txBody>
      </p:sp>
      <p:sp>
        <p:nvSpPr>
          <p:cNvPr id="14" name="Subtitle 2"/>
          <p:cNvSpPr txBox="1">
            <a:spLocks/>
          </p:cNvSpPr>
          <p:nvPr/>
        </p:nvSpPr>
        <p:spPr>
          <a:xfrm>
            <a:off x="3469215" y="6089283"/>
            <a:ext cx="3525143" cy="692918"/>
          </a:xfrm>
          <a:prstGeom prst="rect">
            <a:avLst/>
          </a:prstGeom>
          <a:solidFill>
            <a:srgbClr val="FFC000"/>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2000" b="1" dirty="0"/>
              <a:t>Exam Hint</a:t>
            </a:r>
            <a:r>
              <a:rPr lang="en-GB" sz="2000" dirty="0"/>
              <a:t> – Remember not all impacts are negative. </a:t>
            </a:r>
            <a:endParaRPr lang="en-GB" sz="2000" b="1" dirty="0"/>
          </a:p>
        </p:txBody>
      </p:sp>
    </p:spTree>
    <p:extLst>
      <p:ext uri="{BB962C8B-B14F-4D97-AF65-F5344CB8AC3E}">
        <p14:creationId xmlns:p14="http://schemas.microsoft.com/office/powerpoint/2010/main" val="4173888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12556" y="1187949"/>
            <a:ext cx="4587043" cy="3471069"/>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GB" u="sng" dirty="0"/>
              <a:t>Inputs &amp; Outputs</a:t>
            </a:r>
          </a:p>
          <a:p>
            <a:r>
              <a:rPr lang="en-GB" dirty="0"/>
              <a:t> Precipitation </a:t>
            </a:r>
          </a:p>
          <a:p>
            <a:pPr marL="0" indent="0">
              <a:buNone/>
            </a:pPr>
            <a:endParaRPr lang="en-GB" dirty="0"/>
          </a:p>
          <a:p>
            <a:r>
              <a:rPr lang="en-GB" dirty="0"/>
              <a:t>Evaporation &amp; Transpiration </a:t>
            </a:r>
          </a:p>
          <a:p>
            <a:endParaRPr lang="en-GB" dirty="0"/>
          </a:p>
          <a:p>
            <a:r>
              <a:rPr lang="en-GB" dirty="0"/>
              <a:t>Soil moisture</a:t>
            </a:r>
          </a:p>
        </p:txBody>
      </p:sp>
      <p:sp>
        <p:nvSpPr>
          <p:cNvPr id="4" name="Title 1"/>
          <p:cNvSpPr txBox="1">
            <a:spLocks/>
          </p:cNvSpPr>
          <p:nvPr/>
        </p:nvSpPr>
        <p:spPr>
          <a:xfrm>
            <a:off x="212557" y="96253"/>
            <a:ext cx="5858459" cy="822824"/>
          </a:xfrm>
          <a:prstGeom prst="rect">
            <a:avLst/>
          </a:prstGeom>
          <a:solidFill>
            <a:schemeClr val="accent2">
              <a:lumMod val="20000"/>
              <a:lumOff val="80000"/>
            </a:schemeClr>
          </a:solidFill>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000" u="sng"/>
              <a:t>The water cycle and insecurity –</a:t>
            </a:r>
            <a:r>
              <a:rPr lang="en-GB" sz="2000" b="1" u="sng"/>
              <a:t> </a:t>
            </a:r>
            <a:br>
              <a:rPr lang="en-GB" sz="2000" b="1" u="sng"/>
            </a:br>
            <a:r>
              <a:rPr lang="en-GB" sz="1600" b="1"/>
              <a:t>EQ2: What factors influence the hydrological system over short and long term timescales? </a:t>
            </a:r>
            <a:endParaRPr lang="en-GB" sz="1600" u="sng" dirty="0"/>
          </a:p>
        </p:txBody>
      </p:sp>
      <p:sp>
        <p:nvSpPr>
          <p:cNvPr id="5" name="Subtitle 2"/>
          <p:cNvSpPr txBox="1">
            <a:spLocks/>
          </p:cNvSpPr>
          <p:nvPr/>
        </p:nvSpPr>
        <p:spPr>
          <a:xfrm>
            <a:off x="6208295" y="96253"/>
            <a:ext cx="5923519" cy="955183"/>
          </a:xfrm>
          <a:prstGeom prst="rect">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buNone/>
            </a:pPr>
            <a:r>
              <a:rPr lang="en-GB" sz="2000" b="1" u="sng" dirty="0"/>
              <a:t>Group Task: 5 mins</a:t>
            </a:r>
          </a:p>
          <a:p>
            <a:pPr marL="0" indent="0">
              <a:spcBef>
                <a:spcPts val="0"/>
              </a:spcBef>
              <a:buNone/>
            </a:pPr>
            <a:r>
              <a:rPr lang="en-GB" sz="2000" dirty="0"/>
              <a:t>Work together to summarise the potential impacts of climate change on the hydrological cycle. </a:t>
            </a:r>
          </a:p>
          <a:p>
            <a:pPr marL="285750" indent="-285750">
              <a:spcBef>
                <a:spcPts val="0"/>
              </a:spcBef>
              <a:buFontTx/>
              <a:buChar char="-"/>
            </a:pPr>
            <a:endParaRPr lang="en-GB" sz="2000" dirty="0"/>
          </a:p>
        </p:txBody>
      </p:sp>
      <p:sp>
        <p:nvSpPr>
          <p:cNvPr id="6" name="Content Placeholder 2"/>
          <p:cNvSpPr txBox="1">
            <a:spLocks/>
          </p:cNvSpPr>
          <p:nvPr/>
        </p:nvSpPr>
        <p:spPr>
          <a:xfrm>
            <a:off x="5050255" y="2111092"/>
            <a:ext cx="2861511" cy="162827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b="1" dirty="0"/>
              <a:t>Impacts of climate change on the hydrological cycle</a:t>
            </a:r>
          </a:p>
        </p:txBody>
      </p:sp>
      <p:sp>
        <p:nvSpPr>
          <p:cNvPr id="8" name="Content Placeholder 2"/>
          <p:cNvSpPr txBox="1">
            <a:spLocks/>
          </p:cNvSpPr>
          <p:nvPr/>
        </p:nvSpPr>
        <p:spPr>
          <a:xfrm>
            <a:off x="8162422" y="1320308"/>
            <a:ext cx="3878180" cy="536925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u="sng" dirty="0"/>
              <a:t>Flows &amp; Stores</a:t>
            </a:r>
          </a:p>
          <a:p>
            <a:r>
              <a:rPr lang="en-GB" dirty="0"/>
              <a:t> Surface runoff &amp; stream flow </a:t>
            </a:r>
          </a:p>
          <a:p>
            <a:r>
              <a:rPr lang="en-GB" dirty="0"/>
              <a:t>Groundwater flow </a:t>
            </a:r>
          </a:p>
          <a:p>
            <a:r>
              <a:rPr lang="en-GB" dirty="0"/>
              <a:t>Reservoir, lake and wetland storage </a:t>
            </a:r>
          </a:p>
          <a:p>
            <a:r>
              <a:rPr lang="en-GB" dirty="0"/>
              <a:t>Soil Moisture </a:t>
            </a:r>
          </a:p>
          <a:p>
            <a:r>
              <a:rPr lang="en-GB" dirty="0"/>
              <a:t>Permafrost </a:t>
            </a:r>
          </a:p>
          <a:p>
            <a:r>
              <a:rPr lang="en-GB" dirty="0"/>
              <a:t>Snow </a:t>
            </a:r>
          </a:p>
          <a:p>
            <a:r>
              <a:rPr lang="en-GB" dirty="0"/>
              <a:t>Glacier Ice </a:t>
            </a:r>
          </a:p>
          <a:p>
            <a:r>
              <a:rPr lang="en-GB" dirty="0"/>
              <a:t>Oceans</a:t>
            </a:r>
          </a:p>
        </p:txBody>
      </p:sp>
      <p:sp>
        <p:nvSpPr>
          <p:cNvPr id="9" name="TextBox 8"/>
          <p:cNvSpPr txBox="1"/>
          <p:nvPr/>
        </p:nvSpPr>
        <p:spPr>
          <a:xfrm>
            <a:off x="5050254" y="3922568"/>
            <a:ext cx="2986839" cy="92333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Challenge</a:t>
            </a:r>
            <a:r>
              <a:rPr lang="en-GB" dirty="0"/>
              <a:t>: How does this topic relate to paper 3 – SYNOPTIC THEMES? </a:t>
            </a:r>
          </a:p>
        </p:txBody>
      </p:sp>
      <p:sp>
        <p:nvSpPr>
          <p:cNvPr id="10" name="TextBox 9"/>
          <p:cNvSpPr txBox="1"/>
          <p:nvPr/>
        </p:nvSpPr>
        <p:spPr>
          <a:xfrm>
            <a:off x="144380" y="4906389"/>
            <a:ext cx="7892714" cy="1754326"/>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We live in an uncertain world. Here the </a:t>
            </a:r>
            <a:r>
              <a:rPr lang="en-GB" b="1" dirty="0"/>
              <a:t>uncertainty </a:t>
            </a:r>
            <a:r>
              <a:rPr lang="en-GB" dirty="0"/>
              <a:t>arises because even modern scientific research in unable to make confident </a:t>
            </a:r>
            <a:r>
              <a:rPr lang="en-GB" b="1" dirty="0"/>
              <a:t>forecasts</a:t>
            </a:r>
            <a:r>
              <a:rPr lang="en-GB" dirty="0"/>
              <a:t> about the future availability of water. But even if scientists were able to do this, there are other important unknowns to be taken into account, such as possible advances in water technology and factors related to the demand side, such as population growth and the rising tide of global development. </a:t>
            </a:r>
          </a:p>
        </p:txBody>
      </p:sp>
    </p:spTree>
    <p:extLst>
      <p:ext uri="{BB962C8B-B14F-4D97-AF65-F5344CB8AC3E}">
        <p14:creationId xmlns:p14="http://schemas.microsoft.com/office/powerpoint/2010/main" val="263380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5858459" cy="822824"/>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oAutofit/>
          </a:bodyPr>
          <a:lstStyle/>
          <a:p>
            <a:r>
              <a:rPr lang="en-GB" sz="2000" u="sng" dirty="0"/>
              <a:t>The water cycle and insecurity –</a:t>
            </a:r>
            <a:r>
              <a:rPr lang="en-GB" sz="2000" b="1" u="sng" dirty="0"/>
              <a:t> </a:t>
            </a:r>
            <a:br>
              <a:rPr lang="en-GB" sz="2000" b="1" u="sng" dirty="0"/>
            </a:br>
            <a:r>
              <a:rPr lang="en-GB" sz="1600" b="1" dirty="0"/>
              <a:t>EQ2: What factors influence the hydrological system over short and long term timescales? </a:t>
            </a:r>
            <a:endParaRPr lang="en-GB" sz="1600" u="sng" dirty="0"/>
          </a:p>
        </p:txBody>
      </p:sp>
      <p:sp>
        <p:nvSpPr>
          <p:cNvPr id="9" name="Subtitle 2"/>
          <p:cNvSpPr txBox="1">
            <a:spLocks/>
          </p:cNvSpPr>
          <p:nvPr/>
        </p:nvSpPr>
        <p:spPr>
          <a:xfrm>
            <a:off x="6208295" y="96253"/>
            <a:ext cx="5923519" cy="955183"/>
          </a:xfrm>
          <a:prstGeom prst="rect">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buNone/>
            </a:pPr>
            <a:r>
              <a:rPr lang="en-GB" sz="2000" b="1" u="sng" dirty="0"/>
              <a:t>Group Task: 5 mins</a:t>
            </a:r>
          </a:p>
          <a:p>
            <a:pPr marL="0" indent="0">
              <a:spcBef>
                <a:spcPts val="0"/>
              </a:spcBef>
              <a:buNone/>
            </a:pPr>
            <a:r>
              <a:rPr lang="en-GB" sz="2000" dirty="0"/>
              <a:t>Work together to summarise the potential impacts of climate change on the hydrological cycle. </a:t>
            </a:r>
          </a:p>
          <a:p>
            <a:pPr marL="285750" indent="-285750">
              <a:spcBef>
                <a:spcPts val="0"/>
              </a:spcBef>
              <a:buFontTx/>
              <a:buChar char="-"/>
            </a:pPr>
            <a:endParaRPr lang="en-GB" sz="2000" dirty="0"/>
          </a:p>
        </p:txBody>
      </p:sp>
      <p:grpSp>
        <p:nvGrpSpPr>
          <p:cNvPr id="7" name="Group 6"/>
          <p:cNvGrpSpPr/>
          <p:nvPr/>
        </p:nvGrpSpPr>
        <p:grpSpPr>
          <a:xfrm>
            <a:off x="693819" y="1404361"/>
            <a:ext cx="10471485" cy="4996438"/>
            <a:chOff x="212557" y="1051436"/>
            <a:chExt cx="8113296" cy="3440353"/>
          </a:xfrm>
        </p:grpSpPr>
        <p:sp>
          <p:nvSpPr>
            <p:cNvPr id="10" name="Content Placeholder 2"/>
            <p:cNvSpPr txBox="1">
              <a:spLocks/>
            </p:cNvSpPr>
            <p:nvPr/>
          </p:nvSpPr>
          <p:spPr>
            <a:xfrm>
              <a:off x="212557" y="1051436"/>
              <a:ext cx="8113296" cy="344035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Impacts of climate change on inputs and outputs</a:t>
              </a:r>
            </a:p>
            <a:p>
              <a:pPr marL="0" indent="0">
                <a:buNone/>
              </a:pPr>
              <a:endParaRPr lang="en-GB" sz="1800" b="1" u="sng" dirty="0"/>
            </a:p>
          </p:txBody>
        </p:sp>
        <p:pic>
          <p:nvPicPr>
            <p:cNvPr id="4" name="Picture 3"/>
            <p:cNvPicPr>
              <a:picLocks noChangeAspect="1"/>
            </p:cNvPicPr>
            <p:nvPr/>
          </p:nvPicPr>
          <p:blipFill rotWithShape="1">
            <a:blip r:embed="rId3"/>
            <a:srcRect l="20921" t="27592" r="20526" b="32388"/>
            <a:stretch/>
          </p:blipFill>
          <p:spPr>
            <a:xfrm>
              <a:off x="212557" y="1438646"/>
              <a:ext cx="7945314" cy="3053143"/>
            </a:xfrm>
            <a:prstGeom prst="rect">
              <a:avLst/>
            </a:prstGeom>
          </p:spPr>
        </p:pic>
      </p:grpSp>
      <p:grpSp>
        <p:nvGrpSpPr>
          <p:cNvPr id="6" name="Group 5"/>
          <p:cNvGrpSpPr/>
          <p:nvPr/>
        </p:nvGrpSpPr>
        <p:grpSpPr>
          <a:xfrm>
            <a:off x="693818" y="1278168"/>
            <a:ext cx="10471485" cy="5299095"/>
            <a:chOff x="1599312" y="1438646"/>
            <a:chExt cx="8113296" cy="5122631"/>
          </a:xfrm>
        </p:grpSpPr>
        <p:sp>
          <p:nvSpPr>
            <p:cNvPr id="13" name="Content Placeholder 2"/>
            <p:cNvSpPr txBox="1">
              <a:spLocks/>
            </p:cNvSpPr>
            <p:nvPr/>
          </p:nvSpPr>
          <p:spPr>
            <a:xfrm>
              <a:off x="1599312" y="1438646"/>
              <a:ext cx="8113296" cy="512263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Impacts of climate change on stores and flows</a:t>
              </a:r>
            </a:p>
            <a:p>
              <a:pPr marL="0" indent="0">
                <a:buNone/>
              </a:pPr>
              <a:endParaRPr lang="en-GB" sz="1800" b="1" u="sng" dirty="0"/>
            </a:p>
          </p:txBody>
        </p:sp>
        <p:pic>
          <p:nvPicPr>
            <p:cNvPr id="5" name="Picture 4"/>
            <p:cNvPicPr>
              <a:picLocks noChangeAspect="1"/>
            </p:cNvPicPr>
            <p:nvPr/>
          </p:nvPicPr>
          <p:blipFill rotWithShape="1">
            <a:blip r:embed="rId4"/>
            <a:srcRect l="20526" t="18254" r="22764" b="22769"/>
            <a:stretch/>
          </p:blipFill>
          <p:spPr>
            <a:xfrm>
              <a:off x="1680903" y="1791571"/>
              <a:ext cx="8031704" cy="4696031"/>
            </a:xfrm>
            <a:prstGeom prst="rect">
              <a:avLst/>
            </a:prstGeom>
          </p:spPr>
        </p:pic>
      </p:grpSp>
    </p:spTree>
    <p:extLst>
      <p:ext uri="{BB962C8B-B14F-4D97-AF65-F5344CB8AC3E}">
        <p14:creationId xmlns:p14="http://schemas.microsoft.com/office/powerpoint/2010/main" val="2338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931" y="2377305"/>
            <a:ext cx="4587043" cy="3074372"/>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GB" sz="1800" b="1" u="sng" dirty="0"/>
              <a:t>Causes of water insecurity</a:t>
            </a:r>
          </a:p>
          <a:p>
            <a:r>
              <a:rPr lang="en-GB" sz="1800" dirty="0"/>
              <a:t> Accessible surface water is a scare resource.</a:t>
            </a:r>
          </a:p>
          <a:p>
            <a:r>
              <a:rPr lang="en-GB" sz="1800" dirty="0"/>
              <a:t>Increasing pressure – population growth &amp; economic development. </a:t>
            </a:r>
          </a:p>
          <a:p>
            <a:r>
              <a:rPr lang="en-GB" sz="1800" dirty="0"/>
              <a:t>Mismatch in distribution of fresh water and demand for water. </a:t>
            </a:r>
          </a:p>
          <a:p>
            <a:r>
              <a:rPr lang="en-GB" sz="1800" b="1" dirty="0"/>
              <a:t>Water Insecurity</a:t>
            </a:r>
            <a:r>
              <a:rPr lang="en-GB" sz="1800" dirty="0"/>
              <a:t>: available water is less then 1700mᵌ per person </a:t>
            </a:r>
            <a:r>
              <a:rPr lang="en-GB" sz="1800"/>
              <a:t>per year. </a:t>
            </a:r>
            <a:r>
              <a:rPr lang="en-GB" sz="1800" dirty="0"/>
              <a:t>This marks the start of </a:t>
            </a:r>
            <a:r>
              <a:rPr lang="en-GB" sz="1800" b="1" u="sng" dirty="0"/>
              <a:t>water stress</a:t>
            </a:r>
            <a:r>
              <a:rPr lang="en-GB" sz="1800" dirty="0"/>
              <a:t>. Below 1000mᵌ gives way to </a:t>
            </a:r>
            <a:r>
              <a:rPr lang="en-GB" sz="1800" b="1" u="sng" dirty="0"/>
              <a:t>water scarcity</a:t>
            </a:r>
            <a:r>
              <a:rPr lang="en-GB" sz="1800" dirty="0"/>
              <a:t>.</a:t>
            </a:r>
          </a:p>
          <a:p>
            <a:pPr marL="0" indent="0">
              <a:buNone/>
            </a:pPr>
            <a:endParaRPr lang="en-GB" sz="1800" b="1" dirty="0"/>
          </a:p>
        </p:txBody>
      </p:sp>
      <p:sp>
        <p:nvSpPr>
          <p:cNvPr id="4" name="Title 1"/>
          <p:cNvSpPr txBox="1">
            <a:spLocks/>
          </p:cNvSpPr>
          <p:nvPr/>
        </p:nvSpPr>
        <p:spPr>
          <a:xfrm>
            <a:off x="212557" y="96253"/>
            <a:ext cx="5858459" cy="822824"/>
          </a:xfrm>
          <a:prstGeom prst="rect">
            <a:avLst/>
          </a:prstGeom>
          <a:solidFill>
            <a:schemeClr val="accent2">
              <a:lumMod val="20000"/>
              <a:lumOff val="80000"/>
            </a:schemeClr>
          </a:solidFill>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000" u="sng" dirty="0"/>
              <a:t>The water cycle and insecurity –</a:t>
            </a:r>
            <a:r>
              <a:rPr lang="en-GB" sz="2000" b="1" u="sng" dirty="0"/>
              <a:t> </a:t>
            </a:r>
            <a:br>
              <a:rPr lang="en-GB" sz="2000" b="1" u="sng" dirty="0"/>
            </a:br>
            <a:r>
              <a:rPr lang="en-GB" sz="1600" b="1" dirty="0"/>
              <a:t>EQ3: How does water insecurity occur and why is it becoming such a global issue for the 21</a:t>
            </a:r>
            <a:r>
              <a:rPr lang="en-GB" sz="1600" b="1" baseline="30000" dirty="0"/>
              <a:t>st</a:t>
            </a:r>
            <a:r>
              <a:rPr lang="en-GB" sz="1600" b="1" dirty="0"/>
              <a:t> Century? </a:t>
            </a:r>
            <a:endParaRPr lang="en-GB" sz="1600" u="sng" dirty="0"/>
          </a:p>
        </p:txBody>
      </p:sp>
      <p:sp>
        <p:nvSpPr>
          <p:cNvPr id="6" name="Content Placeholder 2"/>
          <p:cNvSpPr txBox="1">
            <a:spLocks/>
          </p:cNvSpPr>
          <p:nvPr/>
        </p:nvSpPr>
        <p:spPr>
          <a:xfrm>
            <a:off x="104931" y="5520497"/>
            <a:ext cx="4587043" cy="123911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Water Availability </a:t>
            </a:r>
            <a:r>
              <a:rPr lang="en-GB" sz="1800" dirty="0"/>
              <a:t>– conditioned by climate. </a:t>
            </a:r>
          </a:p>
          <a:p>
            <a:pPr marL="0" indent="0">
              <a:buFont typeface="Arial" panose="020B0604020202020204" pitchFamily="34" charset="0"/>
              <a:buNone/>
            </a:pPr>
            <a:r>
              <a:rPr lang="en-GB" sz="1800" dirty="0"/>
              <a:t>The availability of water for human use is affected by a range of human and physical factors. E.g. evaporation, discharge into the sea, contamination, over-abstraction. </a:t>
            </a:r>
          </a:p>
        </p:txBody>
      </p:sp>
      <p:sp>
        <p:nvSpPr>
          <p:cNvPr id="11" name="Subtitle 2"/>
          <p:cNvSpPr txBox="1">
            <a:spLocks/>
          </p:cNvSpPr>
          <p:nvPr/>
        </p:nvSpPr>
        <p:spPr>
          <a:xfrm>
            <a:off x="104931" y="987896"/>
            <a:ext cx="5966085" cy="1320589"/>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Key themes</a:t>
            </a:r>
          </a:p>
          <a:p>
            <a:pPr>
              <a:buFontTx/>
              <a:buChar char="-"/>
            </a:pPr>
            <a:r>
              <a:rPr lang="en-GB" sz="1800" dirty="0"/>
              <a:t>Water insecurity is a concern for many countries and is the outcome of both physical and human factors. </a:t>
            </a:r>
          </a:p>
          <a:p>
            <a:pPr>
              <a:buFontTx/>
              <a:buChar char="-"/>
            </a:pPr>
            <a:r>
              <a:rPr lang="en-GB" sz="1800" dirty="0"/>
              <a:t>Bring both serious consequences and risks. </a:t>
            </a:r>
          </a:p>
          <a:p>
            <a:pPr>
              <a:buFontTx/>
              <a:buChar char="-"/>
            </a:pPr>
            <a:r>
              <a:rPr lang="en-GB" sz="1800" dirty="0"/>
              <a:t>Growing need for sustainable management of water supplies. </a:t>
            </a:r>
          </a:p>
        </p:txBody>
      </p:sp>
      <p:sp>
        <p:nvSpPr>
          <p:cNvPr id="9" name="TextBox 8"/>
          <p:cNvSpPr txBox="1"/>
          <p:nvPr/>
        </p:nvSpPr>
        <p:spPr>
          <a:xfrm>
            <a:off x="6152039" y="96253"/>
            <a:ext cx="2115662" cy="31393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t>Rising Water Demand</a:t>
            </a:r>
            <a:r>
              <a:rPr lang="en-GB" dirty="0"/>
              <a:t> - Population growth, economic development, rising living standards.</a:t>
            </a:r>
          </a:p>
          <a:p>
            <a:r>
              <a:rPr lang="en-GB" dirty="0"/>
              <a:t>- In addition to the rising demand there is increasing competition between users. </a:t>
            </a:r>
          </a:p>
        </p:txBody>
      </p:sp>
      <p:sp>
        <p:nvSpPr>
          <p:cNvPr id="12" name="TextBox 11"/>
          <p:cNvSpPr txBox="1"/>
          <p:nvPr/>
        </p:nvSpPr>
        <p:spPr>
          <a:xfrm>
            <a:off x="4818761" y="5836285"/>
            <a:ext cx="7265208" cy="92333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Synoptic Themes: </a:t>
            </a:r>
            <a:r>
              <a:rPr lang="en-GB" dirty="0"/>
              <a:t>Where in the world are in imminent danger of becoming victims of water scarcity? Who should identify this? How confident can we be that projections are accurate and reliable? </a:t>
            </a:r>
          </a:p>
        </p:txBody>
      </p:sp>
      <p:sp>
        <p:nvSpPr>
          <p:cNvPr id="13" name="Content Placeholder 2"/>
          <p:cNvSpPr txBox="1">
            <a:spLocks/>
          </p:cNvSpPr>
          <p:nvPr/>
        </p:nvSpPr>
        <p:spPr>
          <a:xfrm>
            <a:off x="4818761" y="3368233"/>
            <a:ext cx="7265208" cy="236123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Consequences</a:t>
            </a:r>
          </a:p>
          <a:p>
            <a:pPr marL="0" indent="0">
              <a:buFont typeface="Arial" panose="020B0604020202020204" pitchFamily="34" charset="0"/>
              <a:buNone/>
            </a:pPr>
            <a:r>
              <a:rPr lang="en-GB" sz="1800" dirty="0"/>
              <a:t> </a:t>
            </a:r>
          </a:p>
        </p:txBody>
      </p:sp>
      <p:graphicFrame>
        <p:nvGraphicFramePr>
          <p:cNvPr id="14" name="Table 13"/>
          <p:cNvGraphicFramePr>
            <a:graphicFrameLocks noGrp="1"/>
          </p:cNvGraphicFramePr>
          <p:nvPr/>
        </p:nvGraphicFramePr>
        <p:xfrm>
          <a:off x="4886363" y="3723189"/>
          <a:ext cx="7130004" cy="1922465"/>
        </p:xfrm>
        <a:graphic>
          <a:graphicData uri="http://schemas.openxmlformats.org/drawingml/2006/table">
            <a:tbl>
              <a:tblPr firstRow="1" bandRow="1">
                <a:tableStyleId>{21E4AEA4-8DFA-4A89-87EB-49C32662AFE0}</a:tableStyleId>
              </a:tblPr>
              <a:tblGrid>
                <a:gridCol w="3078865">
                  <a:extLst>
                    <a:ext uri="{9D8B030D-6E8A-4147-A177-3AD203B41FA5}">
                      <a16:colId xmlns:a16="http://schemas.microsoft.com/office/drawing/2014/main" val="20000"/>
                    </a:ext>
                  </a:extLst>
                </a:gridCol>
                <a:gridCol w="4051139">
                  <a:extLst>
                    <a:ext uri="{9D8B030D-6E8A-4147-A177-3AD203B41FA5}">
                      <a16:colId xmlns:a16="http://schemas.microsoft.com/office/drawing/2014/main" val="20001"/>
                    </a:ext>
                  </a:extLst>
                </a:gridCol>
              </a:tblGrid>
              <a:tr h="333829">
                <a:tc>
                  <a:txBody>
                    <a:bodyPr/>
                    <a:lstStyle/>
                    <a:p>
                      <a:pPr algn="ctr"/>
                      <a:r>
                        <a:rPr lang="en-GB" dirty="0"/>
                        <a:t>Physical Scarcity </a:t>
                      </a:r>
                    </a:p>
                  </a:txBody>
                  <a:tcPr/>
                </a:tc>
                <a:tc>
                  <a:txBody>
                    <a:bodyPr/>
                    <a:lstStyle/>
                    <a:p>
                      <a:pPr algn="ctr"/>
                      <a:r>
                        <a:rPr lang="en-GB" dirty="0"/>
                        <a:t>Economic Scarcity</a:t>
                      </a:r>
                    </a:p>
                  </a:txBody>
                  <a:tcPr/>
                </a:tc>
                <a:extLst>
                  <a:ext uri="{0D108BD9-81ED-4DB2-BD59-A6C34878D82A}">
                    <a16:rowId xmlns:a16="http://schemas.microsoft.com/office/drawing/2014/main" val="10000"/>
                  </a:ext>
                </a:extLst>
              </a:tr>
              <a:tr h="1556705">
                <a:tc>
                  <a:txBody>
                    <a:bodyPr/>
                    <a:lstStyle/>
                    <a:p>
                      <a:pPr marL="0" indent="0" algn="l">
                        <a:buFont typeface="Arial" panose="020B0604020202020204" pitchFamily="34" charset="0"/>
                        <a:buNone/>
                      </a:pPr>
                      <a:r>
                        <a:rPr lang="en-GB" sz="1800" baseline="0" dirty="0"/>
                        <a:t>75% of a country / regions blue water flows are being used. </a:t>
                      </a:r>
                    </a:p>
                    <a:p>
                      <a:pPr marL="0" indent="0" algn="l">
                        <a:buFont typeface="Arial" panose="020B0604020202020204" pitchFamily="34" charset="0"/>
                        <a:buNone/>
                      </a:pPr>
                      <a:r>
                        <a:rPr lang="en-GB" sz="1800" baseline="0" dirty="0"/>
                        <a:t>25% of world’s population.</a:t>
                      </a:r>
                    </a:p>
                    <a:p>
                      <a:pPr marL="0" indent="0" algn="l">
                        <a:buFont typeface="Arial" panose="020B0604020202020204" pitchFamily="34" charset="0"/>
                        <a:buNone/>
                      </a:pPr>
                      <a:r>
                        <a:rPr lang="en-GB" sz="1800" baseline="0" dirty="0"/>
                        <a:t>E.g. Middle East, Western USA. </a:t>
                      </a:r>
                    </a:p>
                  </a:txBody>
                  <a:tcPr/>
                </a:tc>
                <a:tc>
                  <a:txBody>
                    <a:bodyPr/>
                    <a:lstStyle/>
                    <a:p>
                      <a:pPr marL="0" indent="0" algn="l">
                        <a:buFontTx/>
                        <a:buNone/>
                      </a:pPr>
                      <a:r>
                        <a:rPr lang="en-GB" sz="1800" b="0" dirty="0"/>
                        <a:t>Blue water sources is limited</a:t>
                      </a:r>
                      <a:r>
                        <a:rPr lang="en-GB" sz="1800" b="0" baseline="0" dirty="0"/>
                        <a:t> by lack of capital, technology and good governance. </a:t>
                      </a:r>
                    </a:p>
                    <a:p>
                      <a:pPr marL="0" indent="0" algn="l">
                        <a:buFontTx/>
                        <a:buNone/>
                      </a:pPr>
                      <a:r>
                        <a:rPr lang="en-GB" sz="1800" b="0" baseline="0" dirty="0"/>
                        <a:t>1 billion people are restricted by poverty, most live in African countries.</a:t>
                      </a:r>
                      <a:endParaRPr lang="en-GB" sz="1800" b="0" dirty="0"/>
                    </a:p>
                  </a:txBody>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035" t="11481" r="25555" b="10741"/>
          <a:stretch/>
        </p:blipFill>
        <p:spPr>
          <a:xfrm rot="5400000">
            <a:off x="8967806" y="-161882"/>
            <a:ext cx="2533653" cy="3771818"/>
          </a:xfrm>
          <a:prstGeom prst="rect">
            <a:avLst/>
          </a:prstGeom>
        </p:spPr>
      </p:pic>
    </p:spTree>
    <p:extLst>
      <p:ext uri="{BB962C8B-B14F-4D97-AF65-F5344CB8AC3E}">
        <p14:creationId xmlns:p14="http://schemas.microsoft.com/office/powerpoint/2010/main" val="2762517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2543" y="96253"/>
            <a:ext cx="5535308" cy="822824"/>
          </a:xfrm>
          <a:prstGeom prst="rect">
            <a:avLst/>
          </a:prstGeom>
          <a:solidFill>
            <a:schemeClr val="accent2">
              <a:lumMod val="20000"/>
              <a:lumOff val="80000"/>
            </a:schemeClr>
          </a:solidFill>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000" u="sng" dirty="0"/>
              <a:t>The water cycle and insecurity –</a:t>
            </a:r>
            <a:r>
              <a:rPr lang="en-GB" sz="2000" b="1" u="sng" dirty="0"/>
              <a:t> </a:t>
            </a:r>
            <a:br>
              <a:rPr lang="en-GB" sz="2000" b="1" u="sng" dirty="0"/>
            </a:br>
            <a:r>
              <a:rPr lang="en-GB" sz="1600" b="1" dirty="0"/>
              <a:t>EQ3: How does water insecurity occur and why is it becoming such a global issue for the 21</a:t>
            </a:r>
            <a:r>
              <a:rPr lang="en-GB" sz="1600" b="1" baseline="30000" dirty="0"/>
              <a:t>st</a:t>
            </a:r>
            <a:r>
              <a:rPr lang="en-GB" sz="1600" b="1" dirty="0"/>
              <a:t> Century? </a:t>
            </a:r>
            <a:endParaRPr lang="en-GB" sz="1600" u="sng" dirty="0"/>
          </a:p>
        </p:txBody>
      </p:sp>
      <p:sp>
        <p:nvSpPr>
          <p:cNvPr id="11" name="Subtitle 2"/>
          <p:cNvSpPr txBox="1">
            <a:spLocks/>
          </p:cNvSpPr>
          <p:nvPr/>
        </p:nvSpPr>
        <p:spPr>
          <a:xfrm>
            <a:off x="141595" y="1111915"/>
            <a:ext cx="5287656" cy="498408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Water supply and economic development</a:t>
            </a:r>
          </a:p>
          <a:p>
            <a:r>
              <a:rPr lang="en-GB" sz="1800" b="1" u="sng" dirty="0"/>
              <a:t>Agriculture</a:t>
            </a:r>
            <a:r>
              <a:rPr lang="en-GB" sz="1800" dirty="0"/>
              <a:t> – 20% of world’s land is under full irrigation. 30% of that comes from dams and their irrigation canals. Majority is pumped from aquifers leading to groundwater depletion (China, USA). </a:t>
            </a:r>
          </a:p>
          <a:p>
            <a:r>
              <a:rPr lang="en-GB" sz="1800" b="1" u="sng" dirty="0"/>
              <a:t>Industry and energy</a:t>
            </a:r>
            <a:r>
              <a:rPr lang="en-GB" sz="1800" dirty="0"/>
              <a:t> – 20% of freshwater use is for industry (chemicals, electronics) and energy production. Pollution is a major problem associated with this. Half of water used for energy is for HEP / cooling, this does not causes major concern. Growth of biofuels is increasing demand for water.</a:t>
            </a:r>
          </a:p>
          <a:p>
            <a:r>
              <a:rPr lang="en-GB" sz="1800" b="1" u="sng" dirty="0"/>
              <a:t>Domestic use</a:t>
            </a:r>
            <a:r>
              <a:rPr lang="en-GB" sz="1800" dirty="0"/>
              <a:t> – Improving living standards = increased water consumption. Safe water is vital for human health, poor sanitation / polluted water is having debilitating effects of human health. </a:t>
            </a:r>
            <a:r>
              <a:rPr lang="en-GB" sz="1800" dirty="0" err="1"/>
              <a:t>E.g</a:t>
            </a:r>
            <a:r>
              <a:rPr lang="en-GB" sz="1800" dirty="0"/>
              <a:t> diseases such as typhoid, cholera and providing a breeding ground for disease vectors carrying things such as malaria.   </a:t>
            </a:r>
          </a:p>
          <a:p>
            <a:pPr marL="0" indent="0">
              <a:buNone/>
            </a:pPr>
            <a:endParaRPr lang="en-GB" sz="1800" b="1" u="sng" dirty="0"/>
          </a:p>
        </p:txBody>
      </p:sp>
      <p:sp>
        <p:nvSpPr>
          <p:cNvPr id="9" name="TextBox 8"/>
          <p:cNvSpPr txBox="1"/>
          <p:nvPr/>
        </p:nvSpPr>
        <p:spPr>
          <a:xfrm>
            <a:off x="5829300" y="96253"/>
            <a:ext cx="6083222"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t>Safe Water</a:t>
            </a:r>
            <a:r>
              <a:rPr lang="en-GB" dirty="0"/>
              <a:t> (fit for human consumption).</a:t>
            </a:r>
          </a:p>
          <a:p>
            <a:r>
              <a:rPr lang="en-GB" dirty="0"/>
              <a:t> - Is this a human right or a commodity for which a realistic price should be paid? </a:t>
            </a:r>
          </a:p>
          <a:p>
            <a:pPr marL="285750" indent="-285750">
              <a:buFontTx/>
              <a:buChar char="-"/>
            </a:pPr>
            <a:r>
              <a:rPr lang="en-GB" dirty="0"/>
              <a:t>Mush of water supply industry is run by private companies. </a:t>
            </a:r>
          </a:p>
          <a:p>
            <a:pPr marL="285750" indent="-285750">
              <a:buFontTx/>
              <a:buChar char="-"/>
            </a:pPr>
            <a:r>
              <a:rPr lang="en-GB" dirty="0"/>
              <a:t>Charities such as </a:t>
            </a:r>
            <a:r>
              <a:rPr lang="en-GB" dirty="0" err="1"/>
              <a:t>WaterAid</a:t>
            </a:r>
            <a:r>
              <a:rPr lang="en-GB" dirty="0"/>
              <a:t> also play a significant role in developing countries.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667" t="4814" r="27778" b="11111"/>
          <a:stretch/>
        </p:blipFill>
        <p:spPr>
          <a:xfrm rot="5400000">
            <a:off x="6801078" y="919241"/>
            <a:ext cx="4052583" cy="6300934"/>
          </a:xfrm>
          <a:prstGeom prst="rect">
            <a:avLst/>
          </a:prstGeom>
        </p:spPr>
      </p:pic>
    </p:spTree>
    <p:extLst>
      <p:ext uri="{BB962C8B-B14F-4D97-AF65-F5344CB8AC3E}">
        <p14:creationId xmlns:p14="http://schemas.microsoft.com/office/powerpoint/2010/main" val="331158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4823" y="101600"/>
            <a:ext cx="3086099" cy="50388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Tectonics</a:t>
            </a:r>
          </a:p>
        </p:txBody>
      </p:sp>
      <p:sp>
        <p:nvSpPr>
          <p:cNvPr id="3" name="Subtitle 2"/>
          <p:cNvSpPr>
            <a:spLocks noGrp="1"/>
          </p:cNvSpPr>
          <p:nvPr>
            <p:ph type="subTitle" idx="1"/>
          </p:nvPr>
        </p:nvSpPr>
        <p:spPr>
          <a:xfrm>
            <a:off x="99541" y="670979"/>
            <a:ext cx="4756664" cy="3184330"/>
          </a:xfrm>
        </p:spPr>
        <p:style>
          <a:lnRef idx="2">
            <a:schemeClr val="accent6"/>
          </a:lnRef>
          <a:fillRef idx="1">
            <a:schemeClr val="lt1"/>
          </a:fillRef>
          <a:effectRef idx="0">
            <a:schemeClr val="accent6"/>
          </a:effectRef>
          <a:fontRef idx="minor">
            <a:schemeClr val="dk1"/>
          </a:fontRef>
        </p:style>
        <p:txBody>
          <a:bodyPr>
            <a:noAutofit/>
          </a:bodyPr>
          <a:lstStyle/>
          <a:p>
            <a:pPr algn="l"/>
            <a:r>
              <a:rPr lang="en-GB" sz="1700" b="1" u="sng" dirty="0"/>
              <a:t>Bam – January 2003, Southern Iran: </a:t>
            </a:r>
            <a:r>
              <a:rPr lang="en-GB" sz="1700" b="1" u="sng" dirty="0" err="1"/>
              <a:t>Vulnerabilty</a:t>
            </a:r>
            <a:r>
              <a:rPr lang="en-GB" sz="1700" b="1" u="sng" dirty="0"/>
              <a:t> </a:t>
            </a:r>
          </a:p>
          <a:p>
            <a:pPr marL="285750" indent="-285750" algn="l">
              <a:spcBef>
                <a:spcPts val="600"/>
              </a:spcBef>
              <a:buFontTx/>
              <a:buChar char="-"/>
            </a:pPr>
            <a:r>
              <a:rPr lang="en-GB" sz="1700" dirty="0"/>
              <a:t>Upper middle income country (75/187).</a:t>
            </a:r>
          </a:p>
          <a:p>
            <a:pPr marL="285750" indent="-285750" algn="l">
              <a:spcBef>
                <a:spcPts val="600"/>
              </a:spcBef>
              <a:buFontTx/>
              <a:buChar char="-"/>
            </a:pPr>
            <a:r>
              <a:rPr lang="en-GB" sz="1700" dirty="0"/>
              <a:t>Magnitude 6.6 (on average 1 a week worldwide)/</a:t>
            </a:r>
          </a:p>
          <a:p>
            <a:pPr marL="285750" indent="-285750" algn="l">
              <a:spcBef>
                <a:spcPts val="600"/>
              </a:spcBef>
              <a:buFontTx/>
              <a:buChar char="-"/>
            </a:pPr>
            <a:r>
              <a:rPr lang="en-GB" sz="1700" dirty="0"/>
              <a:t>26,000 people died. </a:t>
            </a:r>
          </a:p>
          <a:p>
            <a:pPr marL="285750" indent="-285750" algn="l">
              <a:spcBef>
                <a:spcPts val="600"/>
              </a:spcBef>
              <a:buFontTx/>
              <a:buChar char="-"/>
            </a:pPr>
            <a:r>
              <a:rPr lang="en-GB" sz="1700" dirty="0"/>
              <a:t>Why? Shallow hypocentre of 7km, 5.26am, vertical direction of shaking = maximum damage to buildings, ancient city, poor quality construction of recent buildings, 3 main hospitals destroyed, 20% of healthcare professionals killed, emergency services struggled, cold.   </a:t>
            </a:r>
          </a:p>
        </p:txBody>
      </p:sp>
      <p:sp>
        <p:nvSpPr>
          <p:cNvPr id="8" name="Subtitle 2"/>
          <p:cNvSpPr txBox="1">
            <a:spLocks/>
          </p:cNvSpPr>
          <p:nvPr/>
        </p:nvSpPr>
        <p:spPr>
          <a:xfrm>
            <a:off x="4967416" y="101600"/>
            <a:ext cx="7068065" cy="227089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600"/>
              </a:spcBef>
            </a:pPr>
            <a:r>
              <a:rPr lang="en-GB" sz="1700" b="1" u="sng" dirty="0"/>
              <a:t>Nepal – April 2015, magnitude 7.8: Vulnerability </a:t>
            </a:r>
          </a:p>
          <a:p>
            <a:pPr marL="285750" indent="-285750" algn="l">
              <a:spcBef>
                <a:spcPts val="600"/>
              </a:spcBef>
              <a:buFontTx/>
              <a:buChar char="-"/>
            </a:pPr>
            <a:r>
              <a:rPr lang="en-GB" sz="1700" dirty="0"/>
              <a:t>Developing country (26.5 million). </a:t>
            </a:r>
          </a:p>
          <a:p>
            <a:pPr marL="285750" indent="-285750" algn="l">
              <a:spcBef>
                <a:spcPts val="600"/>
              </a:spcBef>
              <a:buFontTx/>
              <a:buChar char="-"/>
            </a:pPr>
            <a:r>
              <a:rPr lang="en-GB" sz="1700" dirty="0"/>
              <a:t>9000 people died, 22,000 injured, over half a million homes collapsed/ </a:t>
            </a:r>
          </a:p>
          <a:p>
            <a:pPr marL="285750" indent="-285750" algn="l">
              <a:spcBef>
                <a:spcPts val="600"/>
              </a:spcBef>
              <a:buFontTx/>
              <a:buChar char="-"/>
            </a:pPr>
            <a:r>
              <a:rPr lang="en-GB" sz="1700" dirty="0"/>
              <a:t>Why? Multiple hazard zone (landslides, floods), limited technology / preparation, seismic hazard map is 20 years old, Kathmandu Valley – 2.5 million, very high population density (13,000 km2) and growth rate (4% </a:t>
            </a:r>
            <a:r>
              <a:rPr lang="en-GB" sz="1700" dirty="0" err="1"/>
              <a:t>yr</a:t>
            </a:r>
            <a:r>
              <a:rPr lang="en-GB" sz="1700" dirty="0"/>
              <a:t>), 85% live in rural areas with reliance on primary industry. </a:t>
            </a:r>
          </a:p>
          <a:p>
            <a:pPr marL="285750" indent="-285750" algn="l">
              <a:spcBef>
                <a:spcPts val="600"/>
              </a:spcBef>
              <a:buFontTx/>
              <a:buChar char="-"/>
            </a:pPr>
            <a:r>
              <a:rPr lang="en-GB" sz="1700" u="sng" dirty="0"/>
              <a:t>Vulnerable </a:t>
            </a:r>
            <a:r>
              <a:rPr lang="en-GB" sz="1700" dirty="0"/>
              <a:t>– socially excluded groups, poverty, self-built homes. </a:t>
            </a:r>
          </a:p>
        </p:txBody>
      </p:sp>
      <p:sp>
        <p:nvSpPr>
          <p:cNvPr id="10" name="Subtitle 2"/>
          <p:cNvSpPr txBox="1">
            <a:spLocks/>
          </p:cNvSpPr>
          <p:nvPr/>
        </p:nvSpPr>
        <p:spPr>
          <a:xfrm>
            <a:off x="99541" y="3920807"/>
            <a:ext cx="4756664" cy="282598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600"/>
              </a:spcBef>
            </a:pPr>
            <a:r>
              <a:rPr lang="en-GB" sz="1700" b="1" u="sng" dirty="0"/>
              <a:t>New Zealand – 2010 / 11: Resilience</a:t>
            </a:r>
          </a:p>
          <a:p>
            <a:pPr marL="285750" indent="-285750" algn="l">
              <a:spcBef>
                <a:spcPts val="0"/>
              </a:spcBef>
              <a:buFontTx/>
              <a:buChar char="-"/>
            </a:pPr>
            <a:r>
              <a:rPr lang="en-GB" sz="1700" dirty="0"/>
              <a:t>Sept 2010 &amp; Feb 2011 – Canterbury (South Island) hit by a series of major earthquakes. </a:t>
            </a:r>
          </a:p>
          <a:p>
            <a:pPr marL="285750" indent="-285750" algn="l">
              <a:spcBef>
                <a:spcPts val="0"/>
              </a:spcBef>
              <a:buFontTx/>
              <a:buChar char="-"/>
            </a:pPr>
            <a:r>
              <a:rPr lang="en-GB" sz="1700" dirty="0"/>
              <a:t>Caused loss of life &amp; destruction, however economy was resilient. </a:t>
            </a:r>
          </a:p>
          <a:p>
            <a:pPr marL="285750" indent="-285750" algn="l">
              <a:spcBef>
                <a:spcPts val="0"/>
              </a:spcBef>
              <a:buFontTx/>
              <a:buChar char="-"/>
            </a:pPr>
            <a:r>
              <a:rPr lang="en-GB" sz="1700" dirty="0"/>
              <a:t>Why? Disruption to manufacturing / industry short lived, agricultural </a:t>
            </a:r>
            <a:r>
              <a:rPr lang="en-GB" sz="1700" dirty="0" err="1"/>
              <a:t>sectore</a:t>
            </a:r>
            <a:r>
              <a:rPr lang="en-GB" sz="1700" dirty="0"/>
              <a:t> unaffected, rebuild costs (US$15 billion) mostly covered by insurance. </a:t>
            </a:r>
          </a:p>
          <a:p>
            <a:pPr marL="285750" indent="-285750" algn="l">
              <a:spcBef>
                <a:spcPts val="0"/>
              </a:spcBef>
              <a:buFontTx/>
              <a:buChar char="-"/>
            </a:pPr>
            <a:r>
              <a:rPr lang="en-GB" sz="1700" dirty="0"/>
              <a:t>However, tourism industry suffered – international visitors were down 40% in 2011-2012.</a:t>
            </a:r>
            <a:r>
              <a:rPr lang="en-GB" sz="1700" b="1" u="sng" dirty="0"/>
              <a:t> </a:t>
            </a:r>
          </a:p>
        </p:txBody>
      </p:sp>
      <p:sp>
        <p:nvSpPr>
          <p:cNvPr id="9" name="Subtitle 2"/>
          <p:cNvSpPr txBox="1">
            <a:spLocks/>
          </p:cNvSpPr>
          <p:nvPr/>
        </p:nvSpPr>
        <p:spPr>
          <a:xfrm>
            <a:off x="4967416" y="2459337"/>
            <a:ext cx="7068065" cy="4287451"/>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700" b="1" u="sng" dirty="0"/>
              <a:t>Developing Country – Haiti 2010: </a:t>
            </a:r>
            <a:r>
              <a:rPr lang="en-GB" sz="1700" dirty="0"/>
              <a:t>Po</a:t>
            </a:r>
            <a:r>
              <a:rPr lang="en-US" sz="1700" dirty="0" err="1"/>
              <a:t>rt</a:t>
            </a:r>
            <a:r>
              <a:rPr lang="en-US" sz="1700" dirty="0"/>
              <a:t>-au-Prince (25km from epicenter), magnitude: 7.0, focus: 13km deep on a conservative plate boundary</a:t>
            </a:r>
            <a:r>
              <a:rPr lang="en-GB" sz="1700" dirty="0"/>
              <a:t>, </a:t>
            </a:r>
            <a:r>
              <a:rPr lang="en-US" sz="1700" dirty="0"/>
              <a:t>population 2.5 million. </a:t>
            </a:r>
          </a:p>
          <a:p>
            <a:pPr algn="l"/>
            <a:r>
              <a:rPr lang="en-US" sz="1700" b="1" dirty="0"/>
              <a:t>Primary: </a:t>
            </a:r>
            <a:r>
              <a:rPr lang="en-US" sz="1700" dirty="0"/>
              <a:t>316 000 people died , 300 000 were injured, 1 million people made homeless, the port, communication links and major roads were damaged beyond repair, rubble from collapsed buildings blocked road and rail links.</a:t>
            </a:r>
            <a:endParaRPr lang="en-GB" sz="1700" dirty="0"/>
          </a:p>
          <a:p>
            <a:pPr algn="l"/>
            <a:r>
              <a:rPr lang="en-GB" sz="1700" b="1" dirty="0"/>
              <a:t>Secondary: </a:t>
            </a:r>
            <a:r>
              <a:rPr lang="en-US" sz="1700" dirty="0"/>
              <a:t>water supply system was destroyed – a cholera outbreak killed over 8000 people, port was destroyed – making it hard to get aid to the area, Haiti’s important clothing factories were damaged. These provided over 60% of Haiti’s exports. 1 in 5 jobs were lost, 2015 most people displaced by the earthquake had been re-housed.</a:t>
            </a:r>
            <a:endParaRPr lang="en-GB" sz="1700" dirty="0"/>
          </a:p>
          <a:p>
            <a:pPr marL="285750" lvl="0" indent="-285750" algn="l">
              <a:lnSpc>
                <a:spcPct val="100000"/>
              </a:lnSpc>
              <a:spcBef>
                <a:spcPts val="0"/>
              </a:spcBef>
              <a:buFont typeface="Arial" panose="020B0604020202020204" pitchFamily="34" charset="0"/>
              <a:buChar char="•"/>
            </a:pPr>
            <a:r>
              <a:rPr lang="en-GB" sz="1700" dirty="0"/>
              <a:t>80% of education in Haiti was provided in often poor-quality private schools, the state system generally provided better education but provided far too few places</a:t>
            </a:r>
          </a:p>
          <a:p>
            <a:pPr marL="252000" indent="-285750" algn="l">
              <a:lnSpc>
                <a:spcPct val="100000"/>
              </a:lnSpc>
              <a:spcBef>
                <a:spcPts val="0"/>
              </a:spcBef>
              <a:buFont typeface="Arial" panose="020B0604020202020204" pitchFamily="34" charset="0"/>
              <a:buChar char="•"/>
            </a:pPr>
            <a:r>
              <a:rPr lang="en-GB" sz="1700" dirty="0"/>
              <a:t>Half of people in Port-au-Prince had no access to latrines and only one-third has access to tap water</a:t>
            </a:r>
          </a:p>
        </p:txBody>
      </p:sp>
    </p:spTree>
    <p:extLst>
      <p:ext uri="{BB962C8B-B14F-4D97-AF65-F5344CB8AC3E}">
        <p14:creationId xmlns:p14="http://schemas.microsoft.com/office/powerpoint/2010/main" val="134255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2558" y="96253"/>
            <a:ext cx="4038166" cy="846338"/>
          </a:xfrm>
          <a:prstGeom prst="rect">
            <a:avLst/>
          </a:prstGeom>
          <a:solidFill>
            <a:schemeClr val="accent2">
              <a:lumMod val="20000"/>
              <a:lumOff val="80000"/>
            </a:schemeClr>
          </a:solidFill>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1800" u="sng" dirty="0"/>
              <a:t>The water cycle and insecurity –</a:t>
            </a:r>
            <a:r>
              <a:rPr lang="en-GB" sz="1800" b="1" u="sng" dirty="0"/>
              <a:t> </a:t>
            </a:r>
            <a:br>
              <a:rPr lang="en-GB" sz="1800" b="1" u="sng" dirty="0"/>
            </a:br>
            <a:r>
              <a:rPr lang="en-GB" sz="1400" b="1" dirty="0"/>
              <a:t>EQ3: How does water insecurity occur and why is it becoming such a global issue for the 21</a:t>
            </a:r>
            <a:r>
              <a:rPr lang="en-GB" sz="1400" b="1" baseline="30000" dirty="0"/>
              <a:t>st</a:t>
            </a:r>
            <a:r>
              <a:rPr lang="en-GB" sz="1400" b="1" dirty="0"/>
              <a:t> Century? </a:t>
            </a:r>
            <a:endParaRPr lang="en-GB" sz="1400" u="sng" dirty="0"/>
          </a:p>
        </p:txBody>
      </p:sp>
      <p:sp>
        <p:nvSpPr>
          <p:cNvPr id="8" name="Content Placeholder 2"/>
          <p:cNvSpPr txBox="1">
            <a:spLocks/>
          </p:cNvSpPr>
          <p:nvPr/>
        </p:nvSpPr>
        <p:spPr>
          <a:xfrm>
            <a:off x="4305858" y="96253"/>
            <a:ext cx="7833245" cy="510171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Approaches to managing water supply</a:t>
            </a:r>
            <a:r>
              <a:rPr lang="en-GB" sz="1800" u="sng" dirty="0"/>
              <a:t> –</a:t>
            </a:r>
            <a:r>
              <a:rPr lang="en-GB" sz="1800" dirty="0"/>
              <a:t>due to the large number of players involved there are conflicting views about the best way to manage supplies.  </a:t>
            </a:r>
            <a:r>
              <a:rPr lang="en-GB" sz="1800" b="1" u="sng" dirty="0"/>
              <a:t> </a:t>
            </a:r>
          </a:p>
          <a:p>
            <a:pPr marL="0" indent="0">
              <a:buFont typeface="Arial" panose="020B0604020202020204" pitchFamily="34" charset="0"/>
              <a:buNone/>
            </a:pPr>
            <a:endParaRPr lang="en-GB" sz="1800" b="1" u="sng" dirty="0"/>
          </a:p>
        </p:txBody>
      </p:sp>
      <p:sp>
        <p:nvSpPr>
          <p:cNvPr id="12" name="TextBox 11"/>
          <p:cNvSpPr txBox="1"/>
          <p:nvPr/>
        </p:nvSpPr>
        <p:spPr>
          <a:xfrm>
            <a:off x="4305859" y="5354530"/>
            <a:ext cx="7833245" cy="1323439"/>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t>Synoptic Themes: </a:t>
            </a:r>
            <a:r>
              <a:rPr lang="en-GB" sz="1600" dirty="0"/>
              <a:t> Conflicts can occur at any scale from local to international.</a:t>
            </a:r>
          </a:p>
          <a:p>
            <a:pPr marL="285750" indent="-285750">
              <a:buFontTx/>
              <a:buChar char="-"/>
            </a:pPr>
            <a:r>
              <a:rPr lang="en-GB" sz="1600" b="1" dirty="0"/>
              <a:t>Local - </a:t>
            </a:r>
            <a:r>
              <a:rPr lang="en-GB" sz="1600" dirty="0"/>
              <a:t> key players are water users (farmers, industrialists, households). Their views differ from other players such as planners, environmentalists and water providers. </a:t>
            </a:r>
          </a:p>
          <a:p>
            <a:pPr marL="285750" indent="-285750">
              <a:buFontTx/>
              <a:buChar char="-"/>
            </a:pPr>
            <a:r>
              <a:rPr lang="en-GB" sz="1600" b="1" dirty="0"/>
              <a:t>Internationally - </a:t>
            </a:r>
            <a:r>
              <a:rPr lang="en-GB" sz="1600" dirty="0"/>
              <a:t> key players include governments and users of trans-boundary water sources and in some cases organisations like the UN. </a:t>
            </a:r>
            <a:endParaRPr lang="en-GB" sz="1600" b="1" dirty="0"/>
          </a:p>
        </p:txBody>
      </p:sp>
      <p:sp>
        <p:nvSpPr>
          <p:cNvPr id="10" name="Content Placeholder 2"/>
          <p:cNvSpPr txBox="1">
            <a:spLocks/>
          </p:cNvSpPr>
          <p:nvPr/>
        </p:nvSpPr>
        <p:spPr>
          <a:xfrm>
            <a:off x="212556" y="1071812"/>
            <a:ext cx="3936497" cy="560615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Potential Conflicts - </a:t>
            </a:r>
            <a:r>
              <a:rPr lang="en-GB" sz="1800" dirty="0"/>
              <a:t>Within countries ‘water wars’ occur between competing demands e.g. irrigation, energy, domestic use, energy. Trans-boundary water sources can see a raised competition and lead to international tensions and conflict. </a:t>
            </a:r>
          </a:p>
          <a:p>
            <a:pPr marL="0" indent="0">
              <a:buFont typeface="Arial" panose="020B0604020202020204" pitchFamily="34" charset="0"/>
              <a:buNone/>
            </a:pPr>
            <a:r>
              <a:rPr lang="en-GB" sz="1800" b="1" u="sng" dirty="0"/>
              <a:t>CASE STUDY – The Nile</a:t>
            </a:r>
          </a:p>
          <a:p>
            <a:r>
              <a:rPr lang="en-GB" sz="1800" dirty="0"/>
              <a:t> -6700km – longest river in the world. </a:t>
            </a:r>
          </a:p>
          <a:p>
            <a:r>
              <a:rPr lang="en-GB" sz="1800" dirty="0"/>
              <a:t>11 countries compete for its water. </a:t>
            </a:r>
          </a:p>
          <a:p>
            <a:r>
              <a:rPr lang="en-GB" sz="1800" dirty="0"/>
              <a:t>300 million people live within the Nile basin – rate of population growth is rapid. It’s set to double by 2030. </a:t>
            </a:r>
          </a:p>
          <a:p>
            <a:r>
              <a:rPr lang="en-GB" sz="1800" dirty="0"/>
              <a:t>Key uses = domestic consumption, growing crops and HEP generation. </a:t>
            </a:r>
          </a:p>
          <a:p>
            <a:r>
              <a:rPr lang="en-GB" sz="1800" dirty="0"/>
              <a:t>Flash points = damns in Sudan and Ethiopia restricting flow downstream in Egypt. </a:t>
            </a:r>
          </a:p>
        </p:txBody>
      </p:sp>
      <p:graphicFrame>
        <p:nvGraphicFramePr>
          <p:cNvPr id="2" name="Table 1"/>
          <p:cNvGraphicFramePr>
            <a:graphicFrameLocks noGrp="1"/>
          </p:cNvGraphicFramePr>
          <p:nvPr/>
        </p:nvGraphicFramePr>
        <p:xfrm>
          <a:off x="4407528" y="625963"/>
          <a:ext cx="7627953" cy="4572000"/>
        </p:xfrm>
        <a:graphic>
          <a:graphicData uri="http://schemas.openxmlformats.org/drawingml/2006/table">
            <a:tbl>
              <a:tblPr firstRow="1" bandRow="1">
                <a:tableStyleId>{21E4AEA4-8DFA-4A89-87EB-49C32662AFE0}</a:tableStyleId>
              </a:tblPr>
              <a:tblGrid>
                <a:gridCol w="4228101">
                  <a:extLst>
                    <a:ext uri="{9D8B030D-6E8A-4147-A177-3AD203B41FA5}">
                      <a16:colId xmlns:a16="http://schemas.microsoft.com/office/drawing/2014/main" val="20000"/>
                    </a:ext>
                  </a:extLst>
                </a:gridCol>
                <a:gridCol w="3399852">
                  <a:extLst>
                    <a:ext uri="{9D8B030D-6E8A-4147-A177-3AD203B41FA5}">
                      <a16:colId xmlns:a16="http://schemas.microsoft.com/office/drawing/2014/main" val="20001"/>
                    </a:ext>
                  </a:extLst>
                </a:gridCol>
              </a:tblGrid>
              <a:tr h="333829">
                <a:tc>
                  <a:txBody>
                    <a:bodyPr/>
                    <a:lstStyle/>
                    <a:p>
                      <a:pPr algn="ctr"/>
                      <a:r>
                        <a:rPr lang="en-GB" dirty="0"/>
                        <a:t>Hard-engineering</a:t>
                      </a:r>
                    </a:p>
                  </a:txBody>
                  <a:tcPr/>
                </a:tc>
                <a:tc>
                  <a:txBody>
                    <a:bodyPr/>
                    <a:lstStyle/>
                    <a:p>
                      <a:pPr algn="ctr"/>
                      <a:r>
                        <a:rPr lang="en-GB" dirty="0"/>
                        <a:t>Sustainable</a:t>
                      </a:r>
                      <a:r>
                        <a:rPr lang="en-GB" baseline="0" dirty="0"/>
                        <a:t> management</a:t>
                      </a:r>
                      <a:endParaRPr lang="en-GB" dirty="0"/>
                    </a:p>
                  </a:txBody>
                  <a:tcPr/>
                </a:tc>
                <a:extLst>
                  <a:ext uri="{0D108BD9-81ED-4DB2-BD59-A6C34878D82A}">
                    <a16:rowId xmlns:a16="http://schemas.microsoft.com/office/drawing/2014/main" val="10000"/>
                  </a:ext>
                </a:extLst>
              </a:tr>
              <a:tr h="1556705">
                <a:tc>
                  <a:txBody>
                    <a:bodyPr/>
                    <a:lstStyle/>
                    <a:p>
                      <a:pPr marL="285750" indent="-285750" algn="l">
                        <a:buFont typeface="Arial" panose="020B0604020202020204" pitchFamily="34" charset="0"/>
                        <a:buChar char="•"/>
                      </a:pPr>
                      <a:r>
                        <a:rPr lang="en-GB" sz="1800" b="1" baseline="0" dirty="0"/>
                        <a:t>Water Transfers</a:t>
                      </a:r>
                      <a:r>
                        <a:rPr lang="en-GB" sz="1800" b="0" baseline="0" dirty="0"/>
                        <a:t> – diversion of water from one basin to another (area of surplus to an area of deficit). E.g. China’s South – North transfer project. </a:t>
                      </a:r>
                    </a:p>
                    <a:p>
                      <a:pPr marL="285750" indent="-285750" algn="l">
                        <a:buFont typeface="Arial" panose="020B0604020202020204" pitchFamily="34" charset="0"/>
                        <a:buChar char="•"/>
                      </a:pPr>
                      <a:r>
                        <a:rPr lang="en-GB" sz="1800" b="1" baseline="0" dirty="0"/>
                        <a:t>Mega dams</a:t>
                      </a:r>
                      <a:r>
                        <a:rPr lang="en-GB" sz="1800" b="0" baseline="0" dirty="0"/>
                        <a:t> – 60% of the worlds rivers are impeded by large dams. These require large amount of capital and cause issues such as high evaporation losses, transport of sediment downstream and displacement of people. </a:t>
                      </a:r>
                    </a:p>
                    <a:p>
                      <a:pPr marL="285750" indent="-285750" algn="l">
                        <a:buFont typeface="Arial" panose="020B0604020202020204" pitchFamily="34" charset="0"/>
                        <a:buChar char="•"/>
                      </a:pPr>
                      <a:r>
                        <a:rPr lang="en-GB" sz="1800" b="1" baseline="0" dirty="0"/>
                        <a:t>Desalination – </a:t>
                      </a:r>
                      <a:r>
                        <a:rPr lang="en-GB" sz="1800" b="0" baseline="0" dirty="0"/>
                        <a:t>technological advances allows this to be used on a wider scale, however it is expensive and requires a lot of energy. </a:t>
                      </a:r>
                    </a:p>
                  </a:txBody>
                  <a:tcPr/>
                </a:tc>
                <a:tc>
                  <a:txBody>
                    <a:bodyPr/>
                    <a:lstStyle/>
                    <a:p>
                      <a:pPr marL="285750" indent="-285750" algn="l">
                        <a:buFont typeface="Arial" panose="020B0604020202020204" pitchFamily="34" charset="0"/>
                        <a:buChar char="•"/>
                      </a:pPr>
                      <a:r>
                        <a:rPr lang="en-GB" sz="1800" b="1" dirty="0"/>
                        <a:t> AIMS</a:t>
                      </a:r>
                      <a:r>
                        <a:rPr lang="en-GB" sz="1800" b="0" baseline="0" dirty="0"/>
                        <a:t> – minimise wastage, pollution, ensure access to safe water for all, take into account views of all users, equitable distribution of water within and between countries. </a:t>
                      </a:r>
                    </a:p>
                    <a:p>
                      <a:pPr marL="285750" indent="-285750" algn="l">
                        <a:buFont typeface="Arial" panose="020B0604020202020204" pitchFamily="34" charset="0"/>
                        <a:buChar char="•"/>
                      </a:pPr>
                      <a:r>
                        <a:rPr lang="en-GB" sz="1800" b="1" baseline="0" dirty="0"/>
                        <a:t>Smart irrigation</a:t>
                      </a:r>
                    </a:p>
                    <a:p>
                      <a:pPr marL="285750" indent="-285750" algn="l">
                        <a:buFont typeface="Arial" panose="020B0604020202020204" pitchFamily="34" charset="0"/>
                        <a:buChar char="•"/>
                      </a:pPr>
                      <a:r>
                        <a:rPr lang="en-GB" sz="1800" b="1" baseline="0" dirty="0"/>
                        <a:t>Hydroponics</a:t>
                      </a:r>
                      <a:r>
                        <a:rPr lang="en-GB" sz="1800" b="0" baseline="0" dirty="0"/>
                        <a:t> – growing crops in greenhouses without soil (drip-fed nutrients and water). </a:t>
                      </a:r>
                    </a:p>
                    <a:p>
                      <a:pPr marL="285750" indent="-285750" algn="l">
                        <a:buFont typeface="Arial" panose="020B0604020202020204" pitchFamily="34" charset="0"/>
                        <a:buChar char="•"/>
                      </a:pPr>
                      <a:r>
                        <a:rPr lang="en-GB" sz="1800" b="1" baseline="0" dirty="0"/>
                        <a:t>Rainwater harvesting </a:t>
                      </a:r>
                    </a:p>
                    <a:p>
                      <a:pPr marL="285750" indent="-285750" algn="l">
                        <a:buFont typeface="Arial" panose="020B0604020202020204" pitchFamily="34" charset="0"/>
                        <a:buChar char="•"/>
                      </a:pPr>
                      <a:r>
                        <a:rPr lang="en-GB" sz="1800" b="1" baseline="0" dirty="0"/>
                        <a:t>Filtration technology </a:t>
                      </a:r>
                    </a:p>
                    <a:p>
                      <a:pPr marL="285750" indent="-285750" algn="l">
                        <a:buFont typeface="Arial" panose="020B0604020202020204" pitchFamily="34" charset="0"/>
                        <a:buChar char="•"/>
                      </a:pPr>
                      <a:r>
                        <a:rPr lang="en-GB" sz="1800" b="1" baseline="0" dirty="0"/>
                        <a:t>Restoration</a:t>
                      </a:r>
                      <a:r>
                        <a:rPr lang="en-GB" sz="1800" b="0" baseline="0" dirty="0"/>
                        <a:t> of damaged rivers, lakes and wetlands. </a:t>
                      </a:r>
                      <a:endParaRPr lang="en-GB" sz="1800" b="1"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35808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889" y="96253"/>
            <a:ext cx="4038166" cy="846338"/>
          </a:xfrm>
          <a:prstGeom prst="rect">
            <a:avLst/>
          </a:prstGeom>
          <a:solidFill>
            <a:schemeClr val="accent2">
              <a:lumMod val="20000"/>
              <a:lumOff val="80000"/>
            </a:schemeClr>
          </a:solidFill>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1800" u="sng" dirty="0"/>
              <a:t>The water cycle and insecurity –</a:t>
            </a:r>
            <a:r>
              <a:rPr lang="en-GB" sz="1800" b="1" u="sng" dirty="0"/>
              <a:t> </a:t>
            </a:r>
            <a:br>
              <a:rPr lang="en-GB" sz="1800" b="1" u="sng" dirty="0"/>
            </a:br>
            <a:r>
              <a:rPr lang="en-GB" sz="1400" b="1" dirty="0"/>
              <a:t>EQ3: How does water insecurity occur and why is it becoming such a global issue for the 21</a:t>
            </a:r>
            <a:r>
              <a:rPr lang="en-GB" sz="1400" b="1" baseline="30000" dirty="0"/>
              <a:t>st</a:t>
            </a:r>
            <a:r>
              <a:rPr lang="en-GB" sz="1400" b="1" dirty="0"/>
              <a:t> Century? </a:t>
            </a:r>
            <a:endParaRPr lang="en-GB" sz="1400" u="sng" dirty="0"/>
          </a:p>
        </p:txBody>
      </p:sp>
      <p:sp>
        <p:nvSpPr>
          <p:cNvPr id="8" name="Content Placeholder 2"/>
          <p:cNvSpPr txBox="1">
            <a:spLocks/>
          </p:cNvSpPr>
          <p:nvPr/>
        </p:nvSpPr>
        <p:spPr>
          <a:xfrm>
            <a:off x="4266157" y="96252"/>
            <a:ext cx="7925843" cy="563321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Integrated Drainage Basin Management (IWRM) </a:t>
            </a:r>
            <a:r>
              <a:rPr lang="en-GB" sz="1800" u="sng" dirty="0"/>
              <a:t>– </a:t>
            </a:r>
            <a:r>
              <a:rPr lang="en-GB" sz="1800" dirty="0"/>
              <a:t>first advocated in late 1990’s. Emphasises the river basin as a logical geographical unit for the management of water resources. Based on achieving a close cooperation between users and players with a holistic approach to ensure:</a:t>
            </a:r>
          </a:p>
          <a:p>
            <a:pPr marL="342900" indent="-342900">
              <a:buFont typeface="Arial" panose="020B0604020202020204" pitchFamily="34" charset="0"/>
              <a:buAutoNum type="arabicPeriod"/>
            </a:pPr>
            <a:r>
              <a:rPr lang="en-GB" sz="1800" b="1" dirty="0"/>
              <a:t>Environmental quality </a:t>
            </a:r>
          </a:p>
          <a:p>
            <a:pPr marL="342900" indent="-342900">
              <a:buFont typeface="Arial" panose="020B0604020202020204" pitchFamily="34" charset="0"/>
              <a:buAutoNum type="arabicPeriod"/>
            </a:pPr>
            <a:r>
              <a:rPr lang="en-GB" sz="1800" b="1" dirty="0"/>
              <a:t>Water is used with maximum efficiency </a:t>
            </a:r>
          </a:p>
          <a:p>
            <a:pPr marL="342900" indent="-342900">
              <a:buFont typeface="Arial" panose="020B0604020202020204" pitchFamily="34" charset="0"/>
              <a:buAutoNum type="arabicPeriod"/>
            </a:pPr>
            <a:r>
              <a:rPr lang="en-GB" sz="1800" b="1" dirty="0"/>
              <a:t>Equitable distribution among users </a:t>
            </a:r>
          </a:p>
          <a:p>
            <a:pPr marL="0" indent="0">
              <a:buNone/>
            </a:pPr>
            <a:r>
              <a:rPr lang="en-GB" sz="1800" dirty="0"/>
              <a:t>IWRM tends to work well at a community level, but not so well in larger basins, especially if an international boundary is involved. </a:t>
            </a:r>
          </a:p>
          <a:p>
            <a:pPr marL="0" indent="0">
              <a:buNone/>
            </a:pPr>
            <a:r>
              <a:rPr lang="en-GB" sz="1800" u="sng" dirty="0"/>
              <a:t>Water sharing treaties and frameworks:</a:t>
            </a:r>
          </a:p>
          <a:p>
            <a:r>
              <a:rPr lang="en-GB" sz="1800" dirty="0"/>
              <a:t>Helsinki Rules – equitable use and shares concepts </a:t>
            </a:r>
          </a:p>
          <a:p>
            <a:r>
              <a:rPr lang="en-GB" sz="1800" dirty="0"/>
              <a:t>United Nations Economic Commission for Europe (UNECE) Water Convention – joint management and conservation of shared freshwater ecosystems. </a:t>
            </a:r>
          </a:p>
          <a:p>
            <a:r>
              <a:rPr lang="en-GB" sz="1800" dirty="0"/>
              <a:t>UN Water Courses Convention – guidelines for use and protection of transboundary rivers. </a:t>
            </a:r>
          </a:p>
          <a:p>
            <a:r>
              <a:rPr lang="en-GB" sz="1800" dirty="0"/>
              <a:t>EU Water Framework Directive (2000) – committing all members to ensure ‘status’ of their water bodies, including marine waters up to 1 nautical mile from shore. </a:t>
            </a:r>
          </a:p>
        </p:txBody>
      </p:sp>
      <p:sp>
        <p:nvSpPr>
          <p:cNvPr id="12" name="TextBox 11"/>
          <p:cNvSpPr txBox="1"/>
          <p:nvPr/>
        </p:nvSpPr>
        <p:spPr>
          <a:xfrm>
            <a:off x="74141" y="5931691"/>
            <a:ext cx="11998254" cy="830997"/>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t>Synoptic Themes: </a:t>
            </a:r>
            <a:r>
              <a:rPr lang="en-GB" sz="1600" dirty="0"/>
              <a:t>Attitudes to water usage and supply vary. Some see clean water as a human right, others as a need. Some businesses secure their water regardless of the costs and environmentalists insist provision must be sustainable.  This can lead to tensions and conflicts at both local and international scales between a variety of players. </a:t>
            </a:r>
            <a:endParaRPr lang="en-GB" sz="1600" b="1" dirty="0"/>
          </a:p>
        </p:txBody>
      </p:sp>
      <p:sp>
        <p:nvSpPr>
          <p:cNvPr id="10" name="Content Placeholder 2"/>
          <p:cNvSpPr txBox="1">
            <a:spLocks/>
          </p:cNvSpPr>
          <p:nvPr/>
        </p:nvSpPr>
        <p:spPr>
          <a:xfrm>
            <a:off x="212558" y="1071813"/>
            <a:ext cx="3936497" cy="477293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dirty="0"/>
              <a:t>CASE STUDY – SINGAPORE </a:t>
            </a:r>
          </a:p>
          <a:p>
            <a:pPr marL="0" indent="0">
              <a:buFont typeface="Arial" panose="020B0604020202020204" pitchFamily="34" charset="0"/>
              <a:buNone/>
            </a:pPr>
            <a:r>
              <a:rPr lang="en-GB" sz="1800" dirty="0"/>
              <a:t>- Few natural water resources, thriving economy, high </a:t>
            </a:r>
            <a:r>
              <a:rPr lang="en-GB" sz="1800" dirty="0" err="1"/>
              <a:t>SoL</a:t>
            </a:r>
            <a:r>
              <a:rPr lang="en-GB" sz="1800" dirty="0"/>
              <a:t> &amp; per capita water consumption.</a:t>
            </a:r>
          </a:p>
          <a:p>
            <a:pPr>
              <a:buFontTx/>
              <a:buChar char="-"/>
            </a:pPr>
            <a:r>
              <a:rPr lang="en-GB" sz="1800" dirty="0"/>
              <a:t>Adopted a holistic approach to water management:</a:t>
            </a:r>
          </a:p>
          <a:p>
            <a:pPr marL="342900" indent="-342900">
              <a:buAutoNum type="arabicPeriod"/>
            </a:pPr>
            <a:r>
              <a:rPr lang="en-GB" sz="1800" dirty="0"/>
              <a:t>Collect every drop – since 2003 per capita domestic consumption has fallen from 165L to 150L per day. </a:t>
            </a:r>
          </a:p>
          <a:p>
            <a:pPr marL="342900" indent="-342900">
              <a:buAutoNum type="arabicPeriod"/>
            </a:pPr>
            <a:r>
              <a:rPr lang="en-GB" sz="1800" dirty="0"/>
              <a:t>Re-use water – cutting edge technology for grey water.</a:t>
            </a:r>
          </a:p>
          <a:p>
            <a:pPr marL="342900" indent="-342900">
              <a:buAutoNum type="arabicPeriod"/>
            </a:pPr>
            <a:r>
              <a:rPr lang="en-GB" sz="1800" dirty="0"/>
              <a:t>Desalinate more seawater – two desalination plants now meet 25% of demand. </a:t>
            </a:r>
          </a:p>
          <a:p>
            <a:pPr marL="0" indent="0">
              <a:buNone/>
            </a:pPr>
            <a:r>
              <a:rPr lang="en-GB" sz="1800" dirty="0"/>
              <a:t>- Despite this Singapore still has to import water from Malaysia.  </a:t>
            </a:r>
          </a:p>
        </p:txBody>
      </p:sp>
    </p:spTree>
    <p:extLst>
      <p:ext uri="{BB962C8B-B14F-4D97-AF65-F5344CB8AC3E}">
        <p14:creationId xmlns:p14="http://schemas.microsoft.com/office/powerpoint/2010/main" val="3279173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 y="94694"/>
            <a:ext cx="7210926" cy="549275"/>
          </a:xfr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anchor="t">
            <a:noAutofit/>
          </a:bodyPr>
          <a:lstStyle/>
          <a:p>
            <a:pPr algn="ctr"/>
            <a:r>
              <a:rPr lang="en-GB" sz="2000" u="sng" dirty="0"/>
              <a:t>What are the processes operating within the hydrological cycle?</a:t>
            </a:r>
            <a:br>
              <a:rPr lang="en-GB" sz="2000" u="sng" dirty="0"/>
            </a:br>
            <a:endParaRPr lang="en-GB" sz="2000" u="sng" dirty="0"/>
          </a:p>
        </p:txBody>
      </p:sp>
      <p:sp>
        <p:nvSpPr>
          <p:cNvPr id="3" name="Content Placeholder 2"/>
          <p:cNvSpPr>
            <a:spLocks noGrp="1"/>
          </p:cNvSpPr>
          <p:nvPr>
            <p:ph idx="1"/>
          </p:nvPr>
        </p:nvSpPr>
        <p:spPr>
          <a:xfrm>
            <a:off x="266700" y="830179"/>
            <a:ext cx="11658600" cy="6027821"/>
          </a:xfrm>
        </p:spPr>
        <p:txBody>
          <a:bodyPr>
            <a:noAutofit/>
          </a:bodyPr>
          <a:lstStyle/>
          <a:p>
            <a:pPr marL="0" indent="0">
              <a:buNone/>
            </a:pPr>
            <a:r>
              <a:rPr lang="en-GB" sz="1800" b="1" dirty="0"/>
              <a:t>1. What is meant by a store and a flow? (2)</a:t>
            </a:r>
            <a:r>
              <a:rPr lang="en-GB" sz="1800" dirty="0"/>
              <a:t>	</a:t>
            </a:r>
          </a:p>
          <a:p>
            <a:pPr marL="0" indent="0">
              <a:buNone/>
            </a:pPr>
            <a:r>
              <a:rPr lang="en-GB" sz="1800" dirty="0"/>
              <a:t>A store is where water is held for varying amounts of ‘residence’ time. A flow is the movement of water between stores.</a:t>
            </a:r>
          </a:p>
          <a:p>
            <a:pPr marL="0" indent="0">
              <a:buNone/>
            </a:pPr>
            <a:r>
              <a:rPr lang="en-GB" sz="1800" b="1" dirty="0"/>
              <a:t>2. Identify the THREE largest stores in size of order? (3)</a:t>
            </a:r>
          </a:p>
          <a:p>
            <a:pPr marL="0" indent="0">
              <a:buNone/>
            </a:pPr>
            <a:r>
              <a:rPr lang="en-GB" sz="1800" dirty="0"/>
              <a:t>The oceans, icecaps and glaciers, and groundwater. </a:t>
            </a:r>
          </a:p>
          <a:p>
            <a:pPr marL="0" indent="0">
              <a:buNone/>
            </a:pPr>
            <a:r>
              <a:rPr lang="en-GB" sz="1800" b="1" dirty="0"/>
              <a:t>3. Which TWO water stores are non-renewable, and why? (4)</a:t>
            </a:r>
          </a:p>
          <a:p>
            <a:pPr marL="0" indent="0">
              <a:buNone/>
            </a:pPr>
            <a:r>
              <a:rPr lang="en-GB" sz="1800" dirty="0"/>
              <a:t>Fossil water: old, deep groundwater from former wetter periods. Losses from the cryosphere: melting of ice as a result of global warming.</a:t>
            </a:r>
          </a:p>
          <a:p>
            <a:pPr marL="0" indent="0">
              <a:buNone/>
            </a:pPr>
            <a:r>
              <a:rPr lang="en-GB" sz="1800" b="1" dirty="0"/>
              <a:t>4. Distinguish between </a:t>
            </a:r>
            <a:r>
              <a:rPr lang="en-GB" sz="1800" b="1" i="1" dirty="0"/>
              <a:t>blue </a:t>
            </a:r>
            <a:r>
              <a:rPr lang="en-GB" sz="1800" b="1" dirty="0"/>
              <a:t>water and </a:t>
            </a:r>
            <a:r>
              <a:rPr lang="en-GB" sz="1800" b="1" i="1" dirty="0"/>
              <a:t>green </a:t>
            </a:r>
            <a:r>
              <a:rPr lang="en-GB" sz="1800" b="1" dirty="0"/>
              <a:t>water (3) </a:t>
            </a:r>
          </a:p>
          <a:p>
            <a:pPr marL="0" indent="0">
              <a:buNone/>
            </a:pPr>
            <a:r>
              <a:rPr lang="en-GB" sz="1800" dirty="0"/>
              <a:t>Blue water is stored in rivers, lakes and groundwater in liquid form — a visible part of the hydrological cycle. Green water is water stored in the soil and vegetation — an invisible part of the hydrological cycle.</a:t>
            </a:r>
          </a:p>
          <a:p>
            <a:pPr marL="0" indent="0">
              <a:buNone/>
            </a:pPr>
            <a:r>
              <a:rPr lang="en-GB" sz="1800" b="1" dirty="0"/>
              <a:t>5. Why is the global hydrological cycle a closed system? (4) </a:t>
            </a:r>
          </a:p>
          <a:p>
            <a:pPr marL="0" indent="0">
              <a:buNone/>
            </a:pPr>
            <a:r>
              <a:rPr lang="en-GB" sz="1800" dirty="0"/>
              <a:t>There are no external inputs and outputs. It is a self-contained entity. Some might argue solar energy, which drives the cycle, is an input.</a:t>
            </a:r>
          </a:p>
          <a:p>
            <a:pPr marL="0" indent="0">
              <a:buNone/>
            </a:pPr>
            <a:r>
              <a:rPr lang="en-GB" sz="1800" b="1" dirty="0"/>
              <a:t>6. What is the water budget, and why does it vary from place to place? (6)</a:t>
            </a:r>
          </a:p>
          <a:p>
            <a:pPr marL="0" indent="0">
              <a:buNone/>
            </a:pPr>
            <a:r>
              <a:rPr lang="en-GB" sz="1800" dirty="0"/>
              <a:t>The water budget of a place is the difference between the amount of water gained from precipitation and the amount lost as a result of evapotranspiration. The budget is in surplus when precipitation exceeds evapotranspiration. It is in deficit when the situation is reversed. It varies from place to place because climate (precipitation and temperature) does.</a:t>
            </a:r>
          </a:p>
        </p:txBody>
      </p:sp>
      <p:sp>
        <p:nvSpPr>
          <p:cNvPr id="4" name="Rectangle 3"/>
          <p:cNvSpPr/>
          <p:nvPr/>
        </p:nvSpPr>
        <p:spPr>
          <a:xfrm>
            <a:off x="7413119" y="184665"/>
            <a:ext cx="4682629" cy="369332"/>
          </a:xfrm>
          <a:prstGeom prst="rect">
            <a:avLst/>
          </a:prstGeom>
        </p:spPr>
        <p:txBody>
          <a:bodyPr wrap="none">
            <a:spAutoFit/>
          </a:bodyPr>
          <a:lstStyle/>
          <a:p>
            <a:r>
              <a:rPr lang="en-GB" b="1" u="sng" dirty="0"/>
              <a:t>The importance of the global hydrological cycle</a:t>
            </a:r>
          </a:p>
        </p:txBody>
      </p:sp>
    </p:spTree>
    <p:extLst>
      <p:ext uri="{BB962C8B-B14F-4D97-AF65-F5344CB8AC3E}">
        <p14:creationId xmlns:p14="http://schemas.microsoft.com/office/powerpoint/2010/main" val="18666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1000"/>
                                        <p:tgtEl>
                                          <p:spTgt spid="3">
                                            <p:txEl>
                                              <p:pRg st="9" end="9"/>
                                            </p:txEl>
                                          </p:spTgt>
                                        </p:tgtEl>
                                      </p:cBhvr>
                                    </p:animEffect>
                                    <p:anim calcmode="lin" valueType="num">
                                      <p:cBhvr>
                                        <p:cTn id="2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1000"/>
                                        <p:tgtEl>
                                          <p:spTgt spid="3">
                                            <p:txEl>
                                              <p:pRg st="11" end="11"/>
                                            </p:txEl>
                                          </p:spTgt>
                                        </p:tgtEl>
                                      </p:cBhvr>
                                    </p:animEffect>
                                    <p:anim calcmode="lin" valueType="num">
                                      <p:cBhvr>
                                        <p:cTn id="3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6" y="150114"/>
            <a:ext cx="9106483" cy="535686"/>
          </a:xfr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anchor="t">
            <a:noAutofit/>
          </a:bodyPr>
          <a:lstStyle/>
          <a:p>
            <a:r>
              <a:rPr lang="en-GB" sz="2400" u="sng" dirty="0"/>
              <a:t>What are the processes operating within the hydrological cycle?</a:t>
            </a:r>
            <a:br>
              <a:rPr lang="en-GB" sz="2400" u="sng" dirty="0"/>
            </a:br>
            <a:endParaRPr lang="en-GB" sz="2400" u="sng" dirty="0"/>
          </a:p>
        </p:txBody>
      </p:sp>
      <p:sp>
        <p:nvSpPr>
          <p:cNvPr id="3" name="Content Placeholder 2"/>
          <p:cNvSpPr>
            <a:spLocks noGrp="1"/>
          </p:cNvSpPr>
          <p:nvPr>
            <p:ph idx="1"/>
          </p:nvPr>
        </p:nvSpPr>
        <p:spPr>
          <a:xfrm>
            <a:off x="200526" y="863099"/>
            <a:ext cx="11804401" cy="5766301"/>
          </a:xfrm>
        </p:spPr>
        <p:txBody>
          <a:bodyPr>
            <a:noAutofit/>
          </a:bodyPr>
          <a:lstStyle/>
          <a:p>
            <a:pPr marL="0" indent="0">
              <a:buNone/>
            </a:pPr>
            <a:r>
              <a:rPr lang="en-GB" sz="1500" b="1" dirty="0"/>
              <a:t>7</a:t>
            </a:r>
            <a:r>
              <a:rPr lang="en-GB" sz="1500" dirty="0"/>
              <a:t>. </a:t>
            </a:r>
            <a:r>
              <a:rPr lang="en-GB" sz="1500" b="1" dirty="0"/>
              <a:t>What are the main inputs of a drainage basin system? (2)</a:t>
            </a:r>
          </a:p>
          <a:p>
            <a:pPr marL="0" indent="0">
              <a:buNone/>
            </a:pPr>
            <a:r>
              <a:rPr lang="en-GB" sz="1500" dirty="0"/>
              <a:t>Precipitation. Also possibly water from a tributary basin.</a:t>
            </a:r>
          </a:p>
          <a:p>
            <a:pPr marL="0" indent="0">
              <a:buNone/>
            </a:pPr>
            <a:r>
              <a:rPr lang="en-GB" sz="1500" b="1" dirty="0"/>
              <a:t>8. What are the main outputs of the drainage basin system? (2)</a:t>
            </a:r>
          </a:p>
          <a:p>
            <a:pPr marL="0" indent="0">
              <a:buNone/>
            </a:pPr>
            <a:r>
              <a:rPr lang="en-GB" sz="1500" dirty="0"/>
              <a:t>Evaporation, transpiration and river discharge.</a:t>
            </a:r>
          </a:p>
          <a:p>
            <a:pPr marL="0" indent="0">
              <a:buNone/>
            </a:pPr>
            <a:r>
              <a:rPr lang="en-GB" sz="1500" b="1" dirty="0"/>
              <a:t>9. How does relief affect the inputs and outputs of a drainage basin? (4)</a:t>
            </a:r>
          </a:p>
          <a:p>
            <a:pPr marL="0" indent="0">
              <a:buNone/>
            </a:pPr>
            <a:r>
              <a:rPr lang="en-GB" sz="1500" dirty="0"/>
              <a:t>Altitude will affect the precipitation input (orographic rain or snow). The steepness of slopes will affect the rate of runoff — the steeper the slope, the faster the rate.</a:t>
            </a:r>
          </a:p>
          <a:p>
            <a:pPr marL="0" indent="0">
              <a:buNone/>
            </a:pPr>
            <a:r>
              <a:rPr lang="en-GB" sz="1500" b="1" dirty="0"/>
              <a:t>10. Distinguish between </a:t>
            </a:r>
            <a:r>
              <a:rPr lang="en-GB" sz="1500" b="1" i="1" dirty="0"/>
              <a:t>interception</a:t>
            </a:r>
            <a:r>
              <a:rPr lang="en-GB" sz="1500" b="1" dirty="0"/>
              <a:t> and </a:t>
            </a:r>
            <a:r>
              <a:rPr lang="en-GB" sz="1500" b="1" i="1" dirty="0"/>
              <a:t>infiltration</a:t>
            </a:r>
            <a:r>
              <a:rPr lang="en-GB" sz="1500" b="1" dirty="0"/>
              <a:t> (3). </a:t>
            </a:r>
          </a:p>
          <a:p>
            <a:pPr marL="0" indent="0">
              <a:buNone/>
            </a:pPr>
            <a:r>
              <a:rPr lang="en-GB" sz="1500" dirty="0"/>
              <a:t>Interception is the process by which water is stored in the vegetation. Infiltration is the process by which water soaks into, or is absorbed by the soil.</a:t>
            </a:r>
          </a:p>
          <a:p>
            <a:pPr marL="0" indent="0">
              <a:buNone/>
            </a:pPr>
            <a:r>
              <a:rPr lang="en-GB" sz="1500" b="1" dirty="0"/>
              <a:t>11. How does geology affect the flows in a drainage basin? (4)</a:t>
            </a:r>
          </a:p>
          <a:p>
            <a:pPr marL="0" indent="0">
              <a:buNone/>
            </a:pPr>
            <a:r>
              <a:rPr lang="en-GB" sz="1500" dirty="0"/>
              <a:t>Geology affects the balance of the flows by which precipitation reaches a river. Where the geology is hard and impermeable (e.g. granite), there will be much surface runoff and relatively little infiltration and percolation. Where rock is porous, then the balance will be the reverse with little runoff and much percolation and water reaching the river via through flow and groundwater flow.</a:t>
            </a:r>
          </a:p>
          <a:p>
            <a:pPr marL="0" indent="0">
              <a:buNone/>
            </a:pPr>
            <a:r>
              <a:rPr lang="en-GB" sz="1500" b="1" dirty="0"/>
              <a:t>12. Describe how deforestation is affecting the Amazon basin (6). </a:t>
            </a:r>
          </a:p>
          <a:p>
            <a:pPr marL="0" indent="0">
              <a:buNone/>
            </a:pPr>
            <a:r>
              <a:rPr lang="en-GB" sz="1500" dirty="0"/>
              <a:t>The amount of water returning to the atmosphere by evapotranspiration is greatly reduced — from 75% to 25% of intercepted water. More precipitation enters the river by runoff. Overland flow increases the amount of soil erosion. Huge quantities of soil are entering the rivers and causing extensive silting. Mudslides are increasing in frequency and scale. The flood risk is raised by the faster runoff. Aquifers are becoming depleted because less water infiltrates to recharge them.</a:t>
            </a:r>
          </a:p>
          <a:p>
            <a:pPr marL="0" indent="0">
              <a:buNone/>
            </a:pPr>
            <a:r>
              <a:rPr lang="en-GB" sz="1500" b="1" dirty="0"/>
              <a:t>13</a:t>
            </a:r>
            <a:r>
              <a:rPr lang="en-GB" sz="1500" dirty="0"/>
              <a:t>. </a:t>
            </a:r>
            <a:r>
              <a:rPr lang="en-GB" sz="1500" b="1" dirty="0"/>
              <a:t>Name THREE other ways in which people disrupt the drainage basin cycle (3). </a:t>
            </a:r>
          </a:p>
          <a:p>
            <a:pPr marL="0" indent="0">
              <a:buNone/>
            </a:pPr>
            <a:r>
              <a:rPr lang="en-GB" sz="1500" dirty="0"/>
              <a:t>Urban growth; constructing dams and reservoirs; abstracting water for irrigation.</a:t>
            </a:r>
          </a:p>
          <a:p>
            <a:endParaRPr lang="en-GB" sz="1400" dirty="0"/>
          </a:p>
        </p:txBody>
      </p:sp>
      <p:sp>
        <p:nvSpPr>
          <p:cNvPr id="4" name="Rectangle 3"/>
          <p:cNvSpPr/>
          <p:nvPr/>
        </p:nvSpPr>
        <p:spPr>
          <a:xfrm>
            <a:off x="9307009" y="150114"/>
            <a:ext cx="2697918" cy="369332"/>
          </a:xfrm>
          <a:prstGeom prst="rect">
            <a:avLst/>
          </a:prstGeom>
        </p:spPr>
        <p:txBody>
          <a:bodyPr wrap="none">
            <a:spAutoFit/>
          </a:bodyPr>
          <a:lstStyle/>
          <a:p>
            <a:r>
              <a:rPr lang="en-GB" b="1" dirty="0"/>
              <a:t>The drainage basin system</a:t>
            </a:r>
          </a:p>
        </p:txBody>
      </p:sp>
    </p:spTree>
    <p:extLst>
      <p:ext uri="{BB962C8B-B14F-4D97-AF65-F5344CB8AC3E}">
        <p14:creationId xmlns:p14="http://schemas.microsoft.com/office/powerpoint/2010/main" val="121800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42" y="124495"/>
            <a:ext cx="10956758" cy="753812"/>
          </a:xfr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anchor="t">
            <a:noAutofit/>
          </a:bodyPr>
          <a:lstStyle/>
          <a:p>
            <a:pPr algn="ctr"/>
            <a:r>
              <a:rPr lang="en-GB" sz="2400" b="1" u="sng" dirty="0"/>
              <a:t>What are the processes operating within the hydrological cycle?</a:t>
            </a:r>
            <a:br>
              <a:rPr lang="en-GB" sz="2400" b="1" u="sng" dirty="0"/>
            </a:br>
            <a:r>
              <a:rPr lang="en-GB" sz="2400" b="1" u="sng" dirty="0"/>
              <a:t>Water budgets and river systems</a:t>
            </a:r>
            <a:br>
              <a:rPr lang="en-GB" sz="3200" b="1" u="sng" dirty="0"/>
            </a:br>
            <a:endParaRPr lang="en-GB" sz="3200" u="sng" dirty="0"/>
          </a:p>
        </p:txBody>
      </p:sp>
      <p:sp>
        <p:nvSpPr>
          <p:cNvPr id="3" name="Content Placeholder 2"/>
          <p:cNvSpPr>
            <a:spLocks noGrp="1"/>
          </p:cNvSpPr>
          <p:nvPr>
            <p:ph idx="1"/>
          </p:nvPr>
        </p:nvSpPr>
        <p:spPr>
          <a:xfrm>
            <a:off x="109286" y="878307"/>
            <a:ext cx="11862135" cy="5678904"/>
          </a:xfrm>
        </p:spPr>
        <p:txBody>
          <a:bodyPr>
            <a:noAutofit/>
          </a:bodyPr>
          <a:lstStyle/>
          <a:p>
            <a:pPr marL="0" indent="0">
              <a:buNone/>
            </a:pPr>
            <a:r>
              <a:rPr lang="en-GB" sz="1400" b="1" dirty="0"/>
              <a:t>14. Distinguish between a </a:t>
            </a:r>
            <a:r>
              <a:rPr lang="en-GB" sz="1400" b="1" i="1" dirty="0"/>
              <a:t>water budget</a:t>
            </a:r>
            <a:r>
              <a:rPr lang="en-GB" sz="1400" b="1" dirty="0"/>
              <a:t> and a </a:t>
            </a:r>
            <a:r>
              <a:rPr lang="en-GB" sz="1400" b="1" i="1" dirty="0"/>
              <a:t>river regime</a:t>
            </a:r>
            <a:r>
              <a:rPr lang="en-GB" sz="1400" b="1" dirty="0"/>
              <a:t> (3). </a:t>
            </a:r>
          </a:p>
          <a:p>
            <a:pPr marL="0" indent="0">
              <a:buNone/>
            </a:pPr>
            <a:r>
              <a:rPr lang="en-GB" sz="1400" dirty="0"/>
              <a:t>Water budget is the difference between precipitation and evapotranspiration, which varies from place to place and seasonally. River regime is the seasonal variation in the discharge or flow of a river and it too varies, but from drainage basin to drainage basin.</a:t>
            </a:r>
          </a:p>
          <a:p>
            <a:pPr marL="0" indent="0">
              <a:buNone/>
            </a:pPr>
            <a:r>
              <a:rPr lang="en-GB" sz="1400" b="1" dirty="0"/>
              <a:t>15. How does climate affect water budgets? (3) </a:t>
            </a:r>
          </a:p>
          <a:p>
            <a:pPr marL="0" indent="0">
              <a:buNone/>
            </a:pPr>
            <a:r>
              <a:rPr lang="en-GB" sz="1400" dirty="0"/>
              <a:t>It affects the amount of precipitation received, while temperatures affect rates of evaporation and transpiration.</a:t>
            </a:r>
          </a:p>
          <a:p>
            <a:pPr marL="0" indent="0">
              <a:buNone/>
            </a:pPr>
            <a:r>
              <a:rPr lang="en-GB" sz="1400" b="1" dirty="0"/>
              <a:t>16. Identify THREE physical factors affecting a river’s regime (3). </a:t>
            </a:r>
          </a:p>
          <a:p>
            <a:pPr marL="0" indent="0">
              <a:buNone/>
            </a:pPr>
            <a:r>
              <a:rPr lang="en-GB" sz="1400" dirty="0"/>
              <a:t>Amount and intensity of precipitation; geology and soils; vegetation cover.</a:t>
            </a:r>
          </a:p>
          <a:p>
            <a:pPr marL="0" indent="0">
              <a:buNone/>
            </a:pPr>
            <a:r>
              <a:rPr lang="en-GB" sz="1400" b="1" dirty="0"/>
              <a:t>17</a:t>
            </a:r>
            <a:r>
              <a:rPr lang="en-GB" sz="1400" dirty="0"/>
              <a:t>.  </a:t>
            </a:r>
            <a:r>
              <a:rPr lang="en-GB" sz="1400" b="1" dirty="0"/>
              <a:t>Study Figure 1 which shows runoff in the drainage basins of three rivers in Western Europe. How do you explain the seasonal variations in runoff when rainfall is evenly distributed throughout the year? (4). </a:t>
            </a:r>
          </a:p>
          <a:p>
            <a:pPr marL="0" indent="0">
              <a:buNone/>
            </a:pPr>
            <a:r>
              <a:rPr lang="en-GB" sz="1400" dirty="0"/>
              <a:t>Runoff in the drainage The lower runoff during the summer and early autumn is due to the higher temperatures and high water losses due to evapotranspiration. Also the dry ground means that much of the rain infiltrates and percolates below ground.</a:t>
            </a:r>
          </a:p>
          <a:p>
            <a:pPr marL="0" indent="0">
              <a:buNone/>
            </a:pPr>
            <a:r>
              <a:rPr lang="en-GB" sz="1400" b="1" dirty="0"/>
              <a:t>18. What is a </a:t>
            </a:r>
            <a:r>
              <a:rPr lang="en-GB" sz="1400" b="1" i="1" dirty="0"/>
              <a:t>storm hydrograph</a:t>
            </a:r>
            <a:r>
              <a:rPr lang="en-GB" sz="1400" b="1" dirty="0"/>
              <a:t>? (3)</a:t>
            </a:r>
            <a:r>
              <a:rPr lang="en-GB" sz="1400" dirty="0"/>
              <a:t>	</a:t>
            </a:r>
          </a:p>
          <a:p>
            <a:pPr marL="0" indent="0">
              <a:buNone/>
            </a:pPr>
            <a:r>
              <a:rPr lang="en-GB" sz="1400" dirty="0"/>
              <a:t>A storm hydrograph shows the response of a river’s discharge following a period of rainfall. A critical aspect of the hydrograph is the lag time between the rainfall peak and the river’s peak discharge. </a:t>
            </a:r>
          </a:p>
          <a:p>
            <a:pPr marL="0" indent="0">
              <a:buNone/>
            </a:pPr>
            <a:r>
              <a:rPr lang="en-GB" sz="1400" b="1" dirty="0"/>
              <a:t>19. How does geology affect the shape of a storm hydrograph? (4)</a:t>
            </a:r>
          </a:p>
          <a:p>
            <a:pPr marL="0" indent="0">
              <a:buNone/>
            </a:pPr>
            <a:r>
              <a:rPr lang="en-GB" sz="1400" dirty="0"/>
              <a:t>If the geology is hard and impervious, then the speed of runoff will be such as to result in a relatively short lag time. If the geology is soft and porous, then runoff will be less and the water will reach the river more slowly as it takes place below ground. The lag time will be relatively long.</a:t>
            </a:r>
          </a:p>
          <a:p>
            <a:pPr marL="0" indent="0">
              <a:buNone/>
            </a:pPr>
            <a:r>
              <a:rPr lang="en-GB" sz="1400" b="1" dirty="0"/>
              <a:t>20. Why does urbanisation increase the risk of flooding (6)? </a:t>
            </a:r>
          </a:p>
          <a:p>
            <a:pPr marL="0" indent="0">
              <a:buNone/>
            </a:pPr>
            <a:r>
              <a:rPr lang="en-GB" sz="1400" dirty="0"/>
              <a:t>The large areas of concrete and tarmac mean that most falling rain becomes surface runoff which moves quickly to the nearest stream or river. Underground drains and sewers also move water quickly to drainage channels. Because of this swift transfer of water, rivers quickly reach the bank-full stage and water begins to overspill their channels as floods. </a:t>
            </a:r>
          </a:p>
          <a:p>
            <a:endParaRPr lang="en-GB" sz="1600" dirty="0"/>
          </a:p>
        </p:txBody>
      </p:sp>
    </p:spTree>
    <p:extLst>
      <p:ext uri="{BB962C8B-B14F-4D97-AF65-F5344CB8AC3E}">
        <p14:creationId xmlns:p14="http://schemas.microsoft.com/office/powerpoint/2010/main" val="2382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8804443" cy="767348"/>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chor="t">
            <a:noAutofit/>
          </a:bodyPr>
          <a:lstStyle/>
          <a:p>
            <a:r>
              <a:rPr lang="en-GB" sz="4000" u="sng" dirty="0"/>
              <a:t>The water cycle and insecurity - REVISION</a:t>
            </a:r>
            <a:br>
              <a:rPr lang="en-GB" sz="4000" b="1" u="sng" dirty="0"/>
            </a:br>
            <a:br>
              <a:rPr lang="en-GB" sz="3200" u="sng" dirty="0"/>
            </a:br>
            <a:endParaRPr lang="en-GB" sz="3200" u="sng" dirty="0"/>
          </a:p>
        </p:txBody>
      </p:sp>
      <p:sp>
        <p:nvSpPr>
          <p:cNvPr id="3" name="Content Placeholder 2"/>
          <p:cNvSpPr>
            <a:spLocks noGrp="1"/>
          </p:cNvSpPr>
          <p:nvPr>
            <p:ph idx="1"/>
          </p:nvPr>
        </p:nvSpPr>
        <p:spPr>
          <a:xfrm>
            <a:off x="314157" y="2686027"/>
            <a:ext cx="6137443" cy="2260623"/>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2000" dirty="0"/>
              <a:t>1 a) Study Figure 1. Explain why there is a change from soil moisture surplus to soil moisture deficiency as you move from A to D. (3 marks)</a:t>
            </a:r>
          </a:p>
          <a:p>
            <a:pPr marL="0" indent="0">
              <a:buNone/>
            </a:pPr>
            <a:r>
              <a:rPr lang="en-GB" sz="2000" dirty="0">
                <a:ea typeface="Times New Roman" panose="02020603050405020304" pitchFamily="18" charset="0"/>
                <a:cs typeface="Times New Roman" panose="02020603050405020304" pitchFamily="18" charset="0"/>
              </a:rPr>
              <a:t>b) </a:t>
            </a:r>
            <a:r>
              <a:rPr lang="en-GB" sz="2000" dirty="0"/>
              <a:t>Explain how physical factors in a drainage basin affect inputs, flows and outputs. </a:t>
            </a:r>
            <a:r>
              <a:rPr lang="en-GB" sz="2000" i="1" dirty="0"/>
              <a:t>(6 marks)</a:t>
            </a:r>
          </a:p>
          <a:p>
            <a:pPr marL="0" indent="0">
              <a:buNone/>
            </a:pPr>
            <a:r>
              <a:rPr lang="en-GB" sz="2000" i="1" dirty="0"/>
              <a:t>c) </a:t>
            </a:r>
            <a:r>
              <a:rPr lang="en-GB" sz="2000" dirty="0"/>
              <a:t>Explain how drought is affected by physical and human factors. (8 marks)</a:t>
            </a:r>
            <a:endParaRPr lang="en-GB" sz="2000" dirty="0">
              <a:ea typeface="Times New Roman" panose="02020603050405020304" pitchFamily="18" charset="0"/>
              <a:cs typeface="Times New Roman" panose="02020603050405020304" pitchFamily="18" charset="0"/>
            </a:endParaRPr>
          </a:p>
          <a:p>
            <a:pPr marL="0" indent="0">
              <a:buNone/>
            </a:pPr>
            <a:endParaRPr lang="en-GB" i="1" dirty="0"/>
          </a:p>
          <a:p>
            <a:pPr marL="0" indent="0">
              <a:buNone/>
            </a:pP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sz="2000" dirty="0"/>
              <a:t> </a:t>
            </a:r>
          </a:p>
        </p:txBody>
      </p:sp>
      <p:sp>
        <p:nvSpPr>
          <p:cNvPr id="8" name="Subtitle 2"/>
          <p:cNvSpPr txBox="1">
            <a:spLocks/>
          </p:cNvSpPr>
          <p:nvPr/>
        </p:nvSpPr>
        <p:spPr>
          <a:xfrm>
            <a:off x="212557" y="1054077"/>
            <a:ext cx="9236243" cy="127002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800" dirty="0"/>
              <a:t>EQ1:What are the processes operating within the hydrological cycle from global to local scale?</a:t>
            </a:r>
          </a:p>
          <a:p>
            <a:r>
              <a:rPr lang="en-GB" sz="1800" dirty="0"/>
              <a:t>EQ2: What factors influence the hydrological system over short and long term timescales? </a:t>
            </a:r>
          </a:p>
          <a:p>
            <a:r>
              <a:rPr lang="en-GB" sz="1800" dirty="0"/>
              <a:t>EQ3: How does water insecurity occur and why is it becoming such a global issue for the 21</a:t>
            </a:r>
            <a:r>
              <a:rPr lang="en-GB" sz="1800" baseline="30000" dirty="0"/>
              <a:t>st</a:t>
            </a:r>
            <a:r>
              <a:rPr lang="en-GB" sz="1800" dirty="0"/>
              <a:t> Century?</a:t>
            </a:r>
            <a:endParaRPr lang="en-GB" sz="1800" dirty="0">
              <a:solidFill>
                <a:prstClr val="black"/>
              </a:solidFill>
            </a:endParaRPr>
          </a:p>
        </p:txBody>
      </p:sp>
      <p:sp>
        <p:nvSpPr>
          <p:cNvPr id="9" name="Subtitle 2"/>
          <p:cNvSpPr txBox="1">
            <a:spLocks/>
          </p:cNvSpPr>
          <p:nvPr/>
        </p:nvSpPr>
        <p:spPr>
          <a:xfrm>
            <a:off x="9652000" y="96254"/>
            <a:ext cx="2345969" cy="222784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buFont typeface="Arial" panose="020B0604020202020204" pitchFamily="34" charset="0"/>
              <a:buNone/>
            </a:pPr>
            <a:r>
              <a:rPr lang="en-GB" sz="2000" b="1" u="sng" dirty="0">
                <a:solidFill>
                  <a:prstClr val="black"/>
                </a:solidFill>
              </a:rPr>
              <a:t>Key words </a:t>
            </a:r>
          </a:p>
          <a:p>
            <a:pPr>
              <a:spcBef>
                <a:spcPts val="0"/>
              </a:spcBef>
            </a:pPr>
            <a:r>
              <a:rPr lang="en-GB" sz="2000" dirty="0">
                <a:solidFill>
                  <a:prstClr val="black"/>
                </a:solidFill>
              </a:rPr>
              <a:t>Surface runoff</a:t>
            </a:r>
          </a:p>
          <a:p>
            <a:pPr>
              <a:spcBef>
                <a:spcPts val="0"/>
              </a:spcBef>
            </a:pPr>
            <a:r>
              <a:rPr lang="en-GB" sz="2000" dirty="0">
                <a:solidFill>
                  <a:prstClr val="black"/>
                </a:solidFill>
              </a:rPr>
              <a:t>Groundwater </a:t>
            </a:r>
          </a:p>
          <a:p>
            <a:pPr>
              <a:spcBef>
                <a:spcPts val="0"/>
              </a:spcBef>
            </a:pPr>
            <a:r>
              <a:rPr lang="en-GB" sz="2000" dirty="0">
                <a:solidFill>
                  <a:prstClr val="black"/>
                </a:solidFill>
              </a:rPr>
              <a:t>Fossil water </a:t>
            </a:r>
          </a:p>
          <a:p>
            <a:pPr>
              <a:spcBef>
                <a:spcPts val="0"/>
              </a:spcBef>
            </a:pPr>
            <a:r>
              <a:rPr lang="en-GB" sz="2000" dirty="0">
                <a:solidFill>
                  <a:prstClr val="black"/>
                </a:solidFill>
              </a:rPr>
              <a:t>Cryosphere </a:t>
            </a:r>
          </a:p>
          <a:p>
            <a:pPr>
              <a:spcBef>
                <a:spcPts val="0"/>
              </a:spcBef>
            </a:pPr>
            <a:r>
              <a:rPr lang="en-GB" sz="2000" dirty="0">
                <a:solidFill>
                  <a:prstClr val="black"/>
                </a:solidFill>
              </a:rPr>
              <a:t>Blue / Green water </a:t>
            </a:r>
          </a:p>
          <a:p>
            <a:pPr>
              <a:spcBef>
                <a:spcPts val="0"/>
              </a:spcBef>
            </a:pPr>
            <a:r>
              <a:rPr lang="en-GB" sz="2000" dirty="0">
                <a:solidFill>
                  <a:prstClr val="black"/>
                </a:solidFill>
              </a:rPr>
              <a:t>Residence time</a:t>
            </a:r>
          </a:p>
          <a:p>
            <a:pPr marL="285750" indent="-285750">
              <a:spcBef>
                <a:spcPts val="0"/>
              </a:spcBef>
              <a:buFontTx/>
              <a:buChar char="-"/>
            </a:pPr>
            <a:endParaRPr lang="en-GB" sz="2000" dirty="0">
              <a:solidFill>
                <a:prstClr val="black"/>
              </a:solidFill>
            </a:endParaRP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2514577"/>
            <a:ext cx="4273099" cy="42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457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8804443" cy="767348"/>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chor="t">
            <a:noAutofit/>
          </a:bodyPr>
          <a:lstStyle/>
          <a:p>
            <a:r>
              <a:rPr lang="en-GB" sz="4000" u="sng" dirty="0"/>
              <a:t>The water cycle and insecurity - REVISION</a:t>
            </a:r>
            <a:br>
              <a:rPr lang="en-GB" sz="4000" b="1" u="sng" dirty="0"/>
            </a:br>
            <a:br>
              <a:rPr lang="en-GB" sz="3200" u="sng" dirty="0"/>
            </a:br>
            <a:endParaRPr lang="en-GB" sz="3200" u="sng" dirty="0"/>
          </a:p>
        </p:txBody>
      </p:sp>
      <p:sp>
        <p:nvSpPr>
          <p:cNvPr id="3" name="Content Placeholder 2"/>
          <p:cNvSpPr>
            <a:spLocks noGrp="1"/>
          </p:cNvSpPr>
          <p:nvPr>
            <p:ph idx="1"/>
          </p:nvPr>
        </p:nvSpPr>
        <p:spPr>
          <a:xfrm>
            <a:off x="212557" y="2528223"/>
            <a:ext cx="8061170" cy="1205577"/>
          </a:xfrm>
          <a:ln>
            <a:solidFill>
              <a:srgbClr val="00B050"/>
            </a:solidFill>
          </a:ln>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2000" dirty="0"/>
              <a:t>TASK: Work in pairs to plan the answers to question 1 below.</a:t>
            </a:r>
          </a:p>
          <a:p>
            <a:pPr marL="457200" indent="-457200">
              <a:buAutoNum type="arabicPeriod"/>
            </a:pPr>
            <a:r>
              <a:rPr lang="en-GB" sz="2000" dirty="0">
                <a:ea typeface="Times New Roman" panose="02020603050405020304" pitchFamily="18" charset="0"/>
                <a:cs typeface="Times New Roman" panose="02020603050405020304" pitchFamily="18" charset="0"/>
              </a:rPr>
              <a:t>Use the mark scheme to add to / improve your plan.</a:t>
            </a:r>
          </a:p>
          <a:p>
            <a:pPr marL="457200" indent="-457200">
              <a:buAutoNum type="arabicPeriod"/>
            </a:pPr>
            <a:r>
              <a:rPr lang="en-GB" sz="2000" dirty="0">
                <a:ea typeface="Times New Roman" panose="02020603050405020304" pitchFamily="18" charset="0"/>
                <a:cs typeface="Times New Roman" panose="02020603050405020304" pitchFamily="18" charset="0"/>
              </a:rPr>
              <a:t>Write the answers to each of the questions.  </a:t>
            </a:r>
            <a:endParaRPr lang="en-GB" i="1" dirty="0"/>
          </a:p>
          <a:p>
            <a:pPr marL="0" indent="0">
              <a:buNone/>
            </a:pP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sz="2000" dirty="0"/>
              <a:t> </a:t>
            </a:r>
          </a:p>
        </p:txBody>
      </p:sp>
      <p:sp>
        <p:nvSpPr>
          <p:cNvPr id="8" name="Subtitle 2"/>
          <p:cNvSpPr txBox="1">
            <a:spLocks/>
          </p:cNvSpPr>
          <p:nvPr/>
        </p:nvSpPr>
        <p:spPr>
          <a:xfrm>
            <a:off x="212557" y="1054077"/>
            <a:ext cx="9693443" cy="127002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800" dirty="0"/>
              <a:t>EQ1:What are the processes operating within the hydrological cycle from global to local scale?</a:t>
            </a:r>
          </a:p>
          <a:p>
            <a:r>
              <a:rPr lang="en-GB" sz="1800" dirty="0"/>
              <a:t>EQ2: What factors influence the hydrological system over short and long term timescales? </a:t>
            </a:r>
          </a:p>
          <a:p>
            <a:r>
              <a:rPr lang="en-GB" sz="1800" dirty="0"/>
              <a:t>EQ3: How does water insecurity occur and why is it becoming such a global issue for the 21</a:t>
            </a:r>
            <a:r>
              <a:rPr lang="en-GB" sz="1800" baseline="30000" dirty="0"/>
              <a:t>st</a:t>
            </a:r>
            <a:r>
              <a:rPr lang="en-GB" sz="1800" dirty="0"/>
              <a:t> Century?</a:t>
            </a:r>
            <a:endParaRPr lang="en-GB" sz="1800" dirty="0">
              <a:solidFill>
                <a:prstClr val="black"/>
              </a:solidFill>
            </a:endParaRPr>
          </a:p>
        </p:txBody>
      </p:sp>
      <p:sp>
        <p:nvSpPr>
          <p:cNvPr id="9" name="Subtitle 2"/>
          <p:cNvSpPr txBox="1">
            <a:spLocks/>
          </p:cNvSpPr>
          <p:nvPr/>
        </p:nvSpPr>
        <p:spPr>
          <a:xfrm>
            <a:off x="10013426" y="96252"/>
            <a:ext cx="2133375" cy="243197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buFont typeface="Arial" panose="020B0604020202020204" pitchFamily="34" charset="0"/>
              <a:buNone/>
            </a:pPr>
            <a:r>
              <a:rPr lang="en-GB" sz="2000" b="1" u="sng" dirty="0">
                <a:solidFill>
                  <a:prstClr val="black"/>
                </a:solidFill>
              </a:rPr>
              <a:t>Key words </a:t>
            </a:r>
          </a:p>
          <a:p>
            <a:pPr>
              <a:spcBef>
                <a:spcPts val="0"/>
              </a:spcBef>
            </a:pPr>
            <a:r>
              <a:rPr lang="en-GB" sz="2000" dirty="0">
                <a:solidFill>
                  <a:prstClr val="black"/>
                </a:solidFill>
              </a:rPr>
              <a:t>Surface runoff</a:t>
            </a:r>
          </a:p>
          <a:p>
            <a:pPr>
              <a:spcBef>
                <a:spcPts val="0"/>
              </a:spcBef>
            </a:pPr>
            <a:r>
              <a:rPr lang="en-GB" sz="2000" dirty="0">
                <a:solidFill>
                  <a:prstClr val="black"/>
                </a:solidFill>
              </a:rPr>
              <a:t>Groundwater </a:t>
            </a:r>
          </a:p>
          <a:p>
            <a:pPr>
              <a:spcBef>
                <a:spcPts val="0"/>
              </a:spcBef>
            </a:pPr>
            <a:r>
              <a:rPr lang="en-GB" sz="2000" dirty="0">
                <a:solidFill>
                  <a:prstClr val="black"/>
                </a:solidFill>
              </a:rPr>
              <a:t>Fossil water </a:t>
            </a:r>
          </a:p>
          <a:p>
            <a:pPr>
              <a:spcBef>
                <a:spcPts val="0"/>
              </a:spcBef>
            </a:pPr>
            <a:r>
              <a:rPr lang="en-GB" sz="2000" dirty="0">
                <a:solidFill>
                  <a:prstClr val="black"/>
                </a:solidFill>
              </a:rPr>
              <a:t>Cryosphere </a:t>
            </a:r>
          </a:p>
          <a:p>
            <a:pPr>
              <a:spcBef>
                <a:spcPts val="0"/>
              </a:spcBef>
            </a:pPr>
            <a:r>
              <a:rPr lang="en-GB" sz="2000" dirty="0">
                <a:solidFill>
                  <a:prstClr val="black"/>
                </a:solidFill>
              </a:rPr>
              <a:t>Blue / Green water </a:t>
            </a:r>
          </a:p>
          <a:p>
            <a:pPr>
              <a:spcBef>
                <a:spcPts val="0"/>
              </a:spcBef>
            </a:pPr>
            <a:r>
              <a:rPr lang="en-GB" sz="2000" dirty="0">
                <a:solidFill>
                  <a:prstClr val="black"/>
                </a:solidFill>
              </a:rPr>
              <a:t>Residence time</a:t>
            </a:r>
          </a:p>
          <a:p>
            <a:pPr marL="285750" indent="-285750">
              <a:spcBef>
                <a:spcPts val="0"/>
              </a:spcBef>
              <a:buFontTx/>
              <a:buChar char="-"/>
            </a:pPr>
            <a:endParaRPr lang="en-GB" sz="2000" dirty="0">
              <a:solidFill>
                <a:prstClr val="black"/>
              </a:solidFill>
            </a:endParaRPr>
          </a:p>
        </p:txBody>
      </p:sp>
      <p:sp>
        <p:nvSpPr>
          <p:cNvPr id="7" name="Content Placeholder 2"/>
          <p:cNvSpPr txBox="1">
            <a:spLocks/>
          </p:cNvSpPr>
          <p:nvPr/>
        </p:nvSpPr>
        <p:spPr>
          <a:xfrm>
            <a:off x="212557" y="3964245"/>
            <a:ext cx="8061170" cy="175167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dirty="0"/>
              <a:t>2 a) Study Figure 1. Analyse the changes in infiltration and surface run-off over time shown on the graph. </a:t>
            </a:r>
            <a:r>
              <a:rPr lang="en-GB" sz="1800" i="1" dirty="0"/>
              <a:t>(3 marks)</a:t>
            </a:r>
            <a:endParaRPr lang="en-GB" sz="1800" dirty="0"/>
          </a:p>
          <a:p>
            <a:pPr marL="0" indent="0">
              <a:buNone/>
            </a:pPr>
            <a:r>
              <a:rPr lang="en-GB" sz="1800" dirty="0">
                <a:ea typeface="Times New Roman" panose="02020603050405020304" pitchFamily="18" charset="0"/>
                <a:cs typeface="Times New Roman" panose="02020603050405020304" pitchFamily="18" charset="0"/>
              </a:rPr>
              <a:t>b) </a:t>
            </a:r>
            <a:r>
              <a:rPr lang="en-GB" sz="1800" dirty="0"/>
              <a:t>Explain the physical and human factors that influence the response of a storm hydrograph to a rainstorm. </a:t>
            </a:r>
            <a:r>
              <a:rPr lang="en-GB" sz="1800" i="1" dirty="0"/>
              <a:t>(6 marks)</a:t>
            </a:r>
            <a:endParaRPr lang="en-GB" sz="1800" dirty="0">
              <a:ea typeface="Times New Roman" panose="02020603050405020304" pitchFamily="18" charset="0"/>
              <a:cs typeface="Times New Roman" panose="02020603050405020304" pitchFamily="18" charset="0"/>
            </a:endParaRPr>
          </a:p>
          <a:p>
            <a:pPr marL="0" indent="0">
              <a:buNone/>
            </a:pPr>
            <a:r>
              <a:rPr lang="en-GB" sz="1800" i="1" dirty="0"/>
              <a:t>c)</a:t>
            </a:r>
            <a:r>
              <a:rPr lang="en-GB" sz="1800" dirty="0"/>
              <a:t> Explain the physical and human factors that can cause flooding. </a:t>
            </a:r>
            <a:r>
              <a:rPr lang="en-GB" sz="1800" i="1" dirty="0"/>
              <a:t>(8 marks)</a:t>
            </a:r>
          </a:p>
          <a:p>
            <a:pPr marL="0" indent="0">
              <a:buFont typeface="Arial" panose="020B0604020202020204" pitchFamily="34" charset="0"/>
              <a:buNone/>
            </a:pP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GB" sz="2000"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196" y="2592644"/>
            <a:ext cx="3598605" cy="359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8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8804443" cy="767348"/>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chor="t">
            <a:noAutofit/>
          </a:bodyPr>
          <a:lstStyle/>
          <a:p>
            <a:r>
              <a:rPr lang="en-GB" sz="4000" u="sng" dirty="0"/>
              <a:t>The water cycle and insecurity - REVISION</a:t>
            </a:r>
            <a:br>
              <a:rPr lang="en-GB" sz="4000" b="1" u="sng" dirty="0"/>
            </a:br>
            <a:br>
              <a:rPr lang="en-GB" sz="3200" u="sng" dirty="0"/>
            </a:br>
            <a:endParaRPr lang="en-GB" sz="3200" u="sng" dirty="0"/>
          </a:p>
        </p:txBody>
      </p:sp>
      <p:sp>
        <p:nvSpPr>
          <p:cNvPr id="3" name="Content Placeholder 2"/>
          <p:cNvSpPr>
            <a:spLocks noGrp="1"/>
          </p:cNvSpPr>
          <p:nvPr>
            <p:ph idx="1"/>
          </p:nvPr>
        </p:nvSpPr>
        <p:spPr>
          <a:xfrm>
            <a:off x="212556" y="2528223"/>
            <a:ext cx="11750843" cy="3929727"/>
          </a:xfrm>
          <a:ln>
            <a:solidFill>
              <a:srgbClr val="00B050"/>
            </a:solidFill>
          </a:ln>
        </p:spPr>
        <p:style>
          <a:lnRef idx="2">
            <a:schemeClr val="dk1"/>
          </a:lnRef>
          <a:fillRef idx="1">
            <a:schemeClr val="lt1"/>
          </a:fillRef>
          <a:effectRef idx="0">
            <a:schemeClr val="dk1"/>
          </a:effectRef>
          <a:fontRef idx="minor">
            <a:schemeClr val="dk1"/>
          </a:fontRef>
        </p:style>
        <p:txBody>
          <a:bodyPr>
            <a:noAutofit/>
          </a:bodyPr>
          <a:lstStyle/>
          <a:p>
            <a:r>
              <a:rPr lang="en-US" sz="1600" b="1" dirty="0"/>
              <a:t>Explain why river regimes might vary between basins. (6)</a:t>
            </a:r>
            <a:endParaRPr lang="en-GB" sz="1600" dirty="0"/>
          </a:p>
          <a:p>
            <a:r>
              <a:rPr lang="en-US" sz="1600" b="1" dirty="0"/>
              <a:t>Explain how physical and human factors contribute to an increased risk of water</a:t>
            </a:r>
            <a:r>
              <a:rPr lang="en-GB" sz="1600" dirty="0"/>
              <a:t> </a:t>
            </a:r>
            <a:r>
              <a:rPr lang="en-US" sz="1600" b="1" dirty="0"/>
              <a:t>insecurity. (8)</a:t>
            </a:r>
          </a:p>
          <a:p>
            <a:r>
              <a:rPr lang="en-US" sz="1600" i="1"/>
              <a:t>Explain </a:t>
            </a:r>
            <a:r>
              <a:rPr lang="en-US" sz="1600" i="1" dirty="0"/>
              <a:t>how climate change might have significant impacts on the operation of the water cycle. (8)</a:t>
            </a:r>
            <a:endParaRPr lang="en-GB" sz="1600" dirty="0"/>
          </a:p>
          <a:p>
            <a:r>
              <a:rPr lang="en-US" sz="1600" dirty="0"/>
              <a:t>Explain how the global hydrological cycle operates as a closed system. (6)</a:t>
            </a:r>
            <a:endParaRPr lang="en-GB" sz="1600" dirty="0"/>
          </a:p>
          <a:p>
            <a:r>
              <a:rPr lang="en-US" sz="1600" dirty="0"/>
              <a:t>Explain why a drainage basin can be regarded as an open system. (6)</a:t>
            </a:r>
            <a:endParaRPr lang="en-GB" sz="1600" dirty="0"/>
          </a:p>
          <a:p>
            <a:r>
              <a:rPr lang="en-US" sz="1600" i="1" dirty="0"/>
              <a:t>Explain the meteorological causes of river flooding. (8)</a:t>
            </a:r>
            <a:endParaRPr lang="en-GB" sz="1600" dirty="0"/>
          </a:p>
          <a:p>
            <a:endParaRPr lang="en-GB" sz="1600" dirty="0"/>
          </a:p>
        </p:txBody>
      </p:sp>
      <p:sp>
        <p:nvSpPr>
          <p:cNvPr id="8" name="Subtitle 2"/>
          <p:cNvSpPr txBox="1">
            <a:spLocks/>
          </p:cNvSpPr>
          <p:nvPr/>
        </p:nvSpPr>
        <p:spPr>
          <a:xfrm>
            <a:off x="212557" y="1054077"/>
            <a:ext cx="9693443" cy="127002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800" dirty="0"/>
              <a:t>EQ1:What are the processes operating within the hydrological cycle from global to local scale?</a:t>
            </a:r>
          </a:p>
          <a:p>
            <a:r>
              <a:rPr lang="en-GB" sz="1800" dirty="0"/>
              <a:t>EQ2: What factors influence the hydrological system over short and long term timescales? </a:t>
            </a:r>
          </a:p>
          <a:p>
            <a:r>
              <a:rPr lang="en-GB" sz="1800" dirty="0"/>
              <a:t>EQ3: How does water insecurity occur and why is it becoming such a global issue for the 21</a:t>
            </a:r>
            <a:r>
              <a:rPr lang="en-GB" sz="1800" baseline="30000" dirty="0"/>
              <a:t>st</a:t>
            </a:r>
            <a:r>
              <a:rPr lang="en-GB" sz="1800" dirty="0"/>
              <a:t> Century?</a:t>
            </a:r>
            <a:endParaRPr lang="en-GB" sz="1800" dirty="0">
              <a:solidFill>
                <a:prstClr val="black"/>
              </a:solidFill>
            </a:endParaRPr>
          </a:p>
        </p:txBody>
      </p:sp>
    </p:spTree>
    <p:extLst>
      <p:ext uri="{BB962C8B-B14F-4D97-AF65-F5344CB8AC3E}">
        <p14:creationId xmlns:p14="http://schemas.microsoft.com/office/powerpoint/2010/main" val="35049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8804443" cy="767348"/>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chor="t">
            <a:noAutofit/>
          </a:bodyPr>
          <a:lstStyle/>
          <a:p>
            <a:r>
              <a:rPr lang="en-GB" sz="4000" u="sng" dirty="0"/>
              <a:t>The water cycle and insecurity – PEQ’s </a:t>
            </a:r>
            <a:br>
              <a:rPr lang="en-GB" sz="3200" u="sng" dirty="0"/>
            </a:br>
            <a:endParaRPr lang="en-GB" sz="3200" u="sng" dirty="0"/>
          </a:p>
        </p:txBody>
      </p:sp>
      <p:sp>
        <p:nvSpPr>
          <p:cNvPr id="3" name="Content Placeholder 2"/>
          <p:cNvSpPr>
            <a:spLocks noGrp="1"/>
          </p:cNvSpPr>
          <p:nvPr>
            <p:ph idx="1"/>
          </p:nvPr>
        </p:nvSpPr>
        <p:spPr>
          <a:xfrm>
            <a:off x="212557" y="1042322"/>
            <a:ext cx="11674643" cy="5510877"/>
          </a:xfrm>
          <a:ln>
            <a:solidFill>
              <a:srgbClr val="00B050"/>
            </a:solidFill>
          </a:ln>
        </p:spPr>
        <p:style>
          <a:lnRef idx="2">
            <a:schemeClr val="dk1"/>
          </a:lnRef>
          <a:fillRef idx="1">
            <a:schemeClr val="lt1"/>
          </a:fillRef>
          <a:effectRef idx="0">
            <a:schemeClr val="dk1"/>
          </a:effectRef>
          <a:fontRef idx="minor">
            <a:schemeClr val="dk1"/>
          </a:fontRef>
        </p:style>
        <p:txBody>
          <a:bodyPr>
            <a:noAutofit/>
          </a:bodyPr>
          <a:lstStyle/>
          <a:p>
            <a:pPr marL="342900" indent="-342900">
              <a:buFont typeface="+mj-lt"/>
              <a:buAutoNum type="arabicPeriod"/>
            </a:pPr>
            <a:r>
              <a:rPr lang="en-US" sz="1800" i="1" dirty="0"/>
              <a:t>Assess the extent to which some approaches to future water supply management are more sustainable than others. (12)</a:t>
            </a:r>
            <a:endParaRPr lang="en-GB" sz="1800" dirty="0"/>
          </a:p>
          <a:p>
            <a:pPr marL="342900" indent="-342900">
              <a:buFont typeface="+mj-lt"/>
              <a:buAutoNum type="arabicPeriod"/>
            </a:pPr>
            <a:r>
              <a:rPr lang="en-US" sz="1800" b="1" u="sng" dirty="0"/>
              <a:t>Using examples assess the extent to which the hydrological cycle can influence river systems at a local level. (12)</a:t>
            </a:r>
            <a:endParaRPr lang="en-GB" sz="1800" dirty="0"/>
          </a:p>
          <a:p>
            <a:pPr marL="342900" indent="-342900">
              <a:buFont typeface="+mj-lt"/>
              <a:buAutoNum type="arabicPeriod"/>
            </a:pPr>
            <a:r>
              <a:rPr lang="en-US" sz="1800" b="1" u="sng" dirty="0"/>
              <a:t>Using examples assess ways in which deficits within the hydrological system can have significant impacts. (12)</a:t>
            </a:r>
            <a:endParaRPr lang="en-GB" sz="1800" dirty="0"/>
          </a:p>
          <a:p>
            <a:pPr marL="342900" indent="-342900">
              <a:buFont typeface="+mj-lt"/>
              <a:buAutoNum type="arabicPeriod"/>
            </a:pPr>
            <a:r>
              <a:rPr lang="en-US" sz="1800" b="1" u="sng" dirty="0"/>
              <a:t>Using examples assess the extent to which human activities can exacerbate flood risk. (12)</a:t>
            </a:r>
            <a:endParaRPr lang="en-GB" sz="1800" dirty="0"/>
          </a:p>
          <a:p>
            <a:pPr marL="342900" indent="-342900">
              <a:buFont typeface="+mj-lt"/>
              <a:buAutoNum type="arabicPeriod"/>
            </a:pPr>
            <a:r>
              <a:rPr lang="en-US" sz="1800" dirty="0"/>
              <a:t>Using examples assess the impacts that climate change may have on the hydrological cycle. (12)</a:t>
            </a:r>
            <a:endParaRPr lang="en-GB" sz="1800" dirty="0"/>
          </a:p>
          <a:p>
            <a:pPr marL="342900" indent="-342900">
              <a:buFont typeface="+mj-lt"/>
              <a:buAutoNum type="arabicPeriod"/>
            </a:pPr>
            <a:r>
              <a:rPr lang="en-US" sz="1800" dirty="0"/>
              <a:t>Assess the risks associated with water insecurity. (12)</a:t>
            </a:r>
            <a:endParaRPr lang="en-GB" sz="1800" dirty="0"/>
          </a:p>
          <a:p>
            <a:pPr marL="342900" indent="-342900">
              <a:buFont typeface="+mj-lt"/>
              <a:buAutoNum type="arabicPeriod"/>
            </a:pPr>
            <a:r>
              <a:rPr lang="en-US" sz="1800" dirty="0"/>
              <a:t>Assess the effectiveness of strategies designed to make water use more sustainable. (12)</a:t>
            </a:r>
            <a:endParaRPr lang="en-GB" sz="1800" dirty="0"/>
          </a:p>
          <a:p>
            <a:pPr marL="342900" indent="-342900">
              <a:buFont typeface="+mj-lt"/>
              <a:buAutoNum type="arabicPeriod"/>
            </a:pPr>
            <a:r>
              <a:rPr lang="en-US" sz="1800" b="1" i="1" u="sng" dirty="0"/>
              <a:t>Assess the significance of environmental and economic impacts caused by river floods. (12)</a:t>
            </a:r>
            <a:endParaRPr lang="en-GB" sz="1800" dirty="0"/>
          </a:p>
          <a:p>
            <a:pPr marL="342900" indent="-342900">
              <a:buFont typeface="+mj-lt"/>
              <a:buAutoNum type="arabicPeriod"/>
            </a:pPr>
            <a:endParaRPr lang="en-GB" sz="1800" dirty="0"/>
          </a:p>
          <a:p>
            <a:pPr marL="342900" indent="-342900">
              <a:buFont typeface="+mj-lt"/>
              <a:buAutoNum type="arabicPeriod"/>
            </a:pPr>
            <a:endParaRPr lang="en-GB" sz="1800" dirty="0"/>
          </a:p>
          <a:p>
            <a:pPr marL="342900" indent="-342900">
              <a:buFont typeface="+mj-lt"/>
              <a:buAutoNum type="arabicPeriod"/>
            </a:pPr>
            <a:endParaRPr lang="en-GB" sz="1800" dirty="0"/>
          </a:p>
        </p:txBody>
      </p:sp>
    </p:spTree>
    <p:extLst>
      <p:ext uri="{BB962C8B-B14F-4D97-AF65-F5344CB8AC3E}">
        <p14:creationId xmlns:p14="http://schemas.microsoft.com/office/powerpoint/2010/main" val="3292398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3216443" cy="780047"/>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chor="t">
            <a:noAutofit/>
          </a:bodyPr>
          <a:lstStyle/>
          <a:p>
            <a:pPr algn="ctr"/>
            <a:r>
              <a:rPr lang="en-GB" sz="2400" u="sng" dirty="0"/>
              <a:t>The water cycle and insecurity – PEQ’s </a:t>
            </a:r>
            <a:br>
              <a:rPr lang="en-GB" sz="1800" u="sng" dirty="0"/>
            </a:br>
            <a:endParaRPr lang="en-GB" sz="1800" u="sng" dirty="0"/>
          </a:p>
        </p:txBody>
      </p:sp>
      <p:sp>
        <p:nvSpPr>
          <p:cNvPr id="4" name="Rectangle 3"/>
          <p:cNvSpPr/>
          <p:nvPr/>
        </p:nvSpPr>
        <p:spPr>
          <a:xfrm>
            <a:off x="406400" y="1197295"/>
            <a:ext cx="11404600" cy="40011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rgbClr val="FF0000"/>
                </a:solidFill>
              </a:rPr>
              <a:t>Evaluate</a:t>
            </a:r>
            <a:r>
              <a:rPr lang="en-US" sz="2000" b="1" dirty="0"/>
              <a:t> the </a:t>
            </a:r>
            <a:r>
              <a:rPr lang="en-US" sz="2000" b="1" dirty="0">
                <a:solidFill>
                  <a:srgbClr val="0070C0"/>
                </a:solidFill>
              </a:rPr>
              <a:t>contribution</a:t>
            </a:r>
            <a:r>
              <a:rPr lang="en-US" sz="2000" b="1" dirty="0"/>
              <a:t> of large-scale schemes to increasing water security. (20)</a:t>
            </a:r>
          </a:p>
        </p:txBody>
      </p:sp>
      <p:sp>
        <p:nvSpPr>
          <p:cNvPr id="6" name="Rectangle 5"/>
          <p:cNvSpPr/>
          <p:nvPr/>
        </p:nvSpPr>
        <p:spPr>
          <a:xfrm>
            <a:off x="307807" y="3586081"/>
            <a:ext cx="11811000" cy="40011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rgbClr val="FF0000"/>
                </a:solidFill>
              </a:rPr>
              <a:t>Evaluate</a:t>
            </a:r>
            <a:r>
              <a:rPr lang="en-US" sz="2000" b="1" dirty="0"/>
              <a:t> the </a:t>
            </a:r>
            <a:r>
              <a:rPr lang="en-US" sz="2000" b="1" dirty="0">
                <a:solidFill>
                  <a:srgbClr val="0070C0"/>
                </a:solidFill>
              </a:rPr>
              <a:t>view</a:t>
            </a:r>
            <a:r>
              <a:rPr lang="en-US" sz="2000" b="1" dirty="0"/>
              <a:t> that some approaches to managing water insecurity are more</a:t>
            </a:r>
            <a:r>
              <a:rPr lang="en-GB" sz="2000" b="1" dirty="0"/>
              <a:t> </a:t>
            </a:r>
            <a:r>
              <a:rPr lang="en-US" sz="2000" b="1" dirty="0"/>
              <a:t>sustainable than others. (20)</a:t>
            </a:r>
          </a:p>
        </p:txBody>
      </p:sp>
      <p:sp>
        <p:nvSpPr>
          <p:cNvPr id="8" name="TextBox 7"/>
          <p:cNvSpPr txBox="1"/>
          <p:nvPr/>
        </p:nvSpPr>
        <p:spPr>
          <a:xfrm>
            <a:off x="3721100" y="96253"/>
            <a:ext cx="8229600" cy="92333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dirty="0"/>
              <a:t>TASK: </a:t>
            </a:r>
            <a:r>
              <a:rPr lang="en-GB" dirty="0"/>
              <a:t>Read the question, for a 20 mark essay we are aiming for at least 3-4 PEE/AL paragraphs, each discussing a different factor / example / point in detail. </a:t>
            </a:r>
          </a:p>
          <a:p>
            <a:r>
              <a:rPr lang="en-GB" dirty="0"/>
              <a:t>- Discuss what information could be include in your answers. </a:t>
            </a:r>
          </a:p>
        </p:txBody>
      </p:sp>
      <p:sp>
        <p:nvSpPr>
          <p:cNvPr id="9" name="TextBox 8"/>
          <p:cNvSpPr txBox="1"/>
          <p:nvPr/>
        </p:nvSpPr>
        <p:spPr>
          <a:xfrm>
            <a:off x="2384257" y="1704459"/>
            <a:ext cx="4851400"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1400" b="1" dirty="0"/>
              <a:t>Water Transfers</a:t>
            </a:r>
            <a:r>
              <a:rPr lang="en-GB" sz="1400" dirty="0"/>
              <a:t> – diversion of water from one basin to another (area of surplus to an area of deficit). E.g. China’s South – North transfer project. </a:t>
            </a:r>
          </a:p>
          <a:p>
            <a:pPr marL="285750" indent="-285750">
              <a:buFont typeface="Arial" panose="020B0604020202020204" pitchFamily="34" charset="0"/>
              <a:buChar char="•"/>
            </a:pPr>
            <a:r>
              <a:rPr lang="en-GB" sz="1400" b="1" dirty="0"/>
              <a:t>Mega dams</a:t>
            </a:r>
            <a:r>
              <a:rPr lang="en-GB" sz="1400" dirty="0"/>
              <a:t> – 60% of the worlds rivers are impeded by large dams. These require large amount of capital and cause issues such as high evaporation losses, transport of sediment downstream and displacement of people.  </a:t>
            </a:r>
          </a:p>
        </p:txBody>
      </p:sp>
      <p:sp>
        <p:nvSpPr>
          <p:cNvPr id="11" name="TextBox 10"/>
          <p:cNvSpPr txBox="1"/>
          <p:nvPr/>
        </p:nvSpPr>
        <p:spPr>
          <a:xfrm>
            <a:off x="7346950" y="1712372"/>
            <a:ext cx="29464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1400" b="1" dirty="0"/>
              <a:t>OR smaller scale / sustainable approaches</a:t>
            </a:r>
            <a:r>
              <a:rPr lang="en-GB" sz="1400" dirty="0"/>
              <a:t>. </a:t>
            </a:r>
            <a:r>
              <a:rPr lang="en-GB" sz="1400" dirty="0" err="1"/>
              <a:t>E.g</a:t>
            </a:r>
            <a:r>
              <a:rPr lang="en-GB" sz="1400" dirty="0"/>
              <a:t> smart irrigation, rainwater harvesting, filtration technology. </a:t>
            </a:r>
          </a:p>
        </p:txBody>
      </p:sp>
      <p:sp>
        <p:nvSpPr>
          <p:cNvPr id="12" name="TextBox 11"/>
          <p:cNvSpPr txBox="1"/>
          <p:nvPr/>
        </p:nvSpPr>
        <p:spPr>
          <a:xfrm>
            <a:off x="7346950" y="2743548"/>
            <a:ext cx="29464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FOCUS</a:t>
            </a:r>
            <a:r>
              <a:rPr lang="en-GB" sz="1400" dirty="0"/>
              <a:t> in clearly linking each one to increasing water insecurity. </a:t>
            </a:r>
          </a:p>
        </p:txBody>
      </p:sp>
      <p:sp>
        <p:nvSpPr>
          <p:cNvPr id="13" name="TextBox 12"/>
          <p:cNvSpPr txBox="1"/>
          <p:nvPr/>
        </p:nvSpPr>
        <p:spPr>
          <a:xfrm>
            <a:off x="10388600" y="1714310"/>
            <a:ext cx="156210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CONCLUSION:</a:t>
            </a:r>
          </a:p>
          <a:p>
            <a:r>
              <a:rPr lang="en-GB" sz="1400" dirty="0"/>
              <a:t>- Show an overall evaluation</a:t>
            </a:r>
            <a:r>
              <a:rPr lang="en-GB" sz="1400" b="1" dirty="0"/>
              <a:t> </a:t>
            </a:r>
            <a:r>
              <a:rPr lang="en-GB" sz="1400" dirty="0">
                <a:sym typeface="Wingdings" panose="05000000000000000000" pitchFamily="2" charset="2"/>
              </a:rPr>
              <a:t> which has the greatest contribution, why? </a:t>
            </a:r>
            <a:endParaRPr lang="en-GB" sz="1400" dirty="0"/>
          </a:p>
        </p:txBody>
      </p:sp>
      <p:sp>
        <p:nvSpPr>
          <p:cNvPr id="14" name="TextBox 13"/>
          <p:cNvSpPr txBox="1"/>
          <p:nvPr/>
        </p:nvSpPr>
        <p:spPr>
          <a:xfrm>
            <a:off x="196514" y="1704459"/>
            <a:ext cx="2092493"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INTODUCTION:</a:t>
            </a:r>
          </a:p>
          <a:p>
            <a:pPr marL="285750" indent="-285750">
              <a:buFontTx/>
              <a:buChar char="-"/>
            </a:pPr>
            <a:r>
              <a:rPr lang="en-GB" sz="1400" dirty="0"/>
              <a:t>What is water insecurity? How is it measured? </a:t>
            </a:r>
          </a:p>
          <a:p>
            <a:pPr marL="285750" indent="-285750">
              <a:buFontTx/>
              <a:buChar char="-"/>
            </a:pPr>
            <a:r>
              <a:rPr lang="en-GB" sz="1400" dirty="0"/>
              <a:t>What methods can be used to combat it? </a:t>
            </a:r>
          </a:p>
          <a:p>
            <a:pPr marL="285750" indent="-285750">
              <a:buFontTx/>
              <a:buChar char="-"/>
            </a:pPr>
            <a:r>
              <a:rPr lang="en-GB" sz="1400" dirty="0"/>
              <a:t>Signpost!</a:t>
            </a:r>
          </a:p>
        </p:txBody>
      </p:sp>
      <p:sp>
        <p:nvSpPr>
          <p:cNvPr id="15" name="TextBox 14"/>
          <p:cNvSpPr txBox="1"/>
          <p:nvPr/>
        </p:nvSpPr>
        <p:spPr>
          <a:xfrm>
            <a:off x="2057400" y="4098457"/>
            <a:ext cx="4346407" cy="24622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1400" b="1" dirty="0"/>
              <a:t>Water Transfers</a:t>
            </a:r>
            <a:r>
              <a:rPr lang="en-GB" sz="1400" dirty="0"/>
              <a:t> – diversion of water from one basin to another (area of surplus to an area of deficit). E.g. China’s South – North transfer project. </a:t>
            </a:r>
          </a:p>
          <a:p>
            <a:pPr marL="285750" indent="-285750">
              <a:buFont typeface="Arial" panose="020B0604020202020204" pitchFamily="34" charset="0"/>
              <a:buChar char="•"/>
            </a:pPr>
            <a:r>
              <a:rPr lang="en-GB" sz="1400" b="1" dirty="0"/>
              <a:t>Mega dams</a:t>
            </a:r>
            <a:r>
              <a:rPr lang="en-GB" sz="1400" dirty="0"/>
              <a:t> – 60% of the worlds rivers are impeded by large dams. These require large amount of capital and cause issues such as high evaporation losses, transport of sediment downstream and displacement of people. </a:t>
            </a:r>
          </a:p>
          <a:p>
            <a:pPr marL="285750" indent="-285750">
              <a:buFont typeface="Arial" panose="020B0604020202020204" pitchFamily="34" charset="0"/>
              <a:buChar char="•"/>
            </a:pPr>
            <a:r>
              <a:rPr lang="en-GB" sz="1400" b="1" dirty="0"/>
              <a:t>Desalination – </a:t>
            </a:r>
            <a:r>
              <a:rPr lang="en-GB" sz="1400" dirty="0"/>
              <a:t>technological advances allows this to be used on a wider scale, however it is expensive and requires a lot of energy. </a:t>
            </a:r>
          </a:p>
        </p:txBody>
      </p:sp>
      <p:sp>
        <p:nvSpPr>
          <p:cNvPr id="16" name="TextBox 15"/>
          <p:cNvSpPr txBox="1"/>
          <p:nvPr/>
        </p:nvSpPr>
        <p:spPr>
          <a:xfrm>
            <a:off x="6458286" y="4090476"/>
            <a:ext cx="3930314" cy="24622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SUSTAINABLE - AIMS</a:t>
            </a:r>
            <a:r>
              <a:rPr lang="en-GB" sz="1400" dirty="0"/>
              <a:t> – minimise wastage, pollution, ensure access to safe water for all, take into account views of all users, equitable distribution of water within and between countries. </a:t>
            </a:r>
          </a:p>
          <a:p>
            <a:pPr marL="285750" indent="-285750">
              <a:buFont typeface="Arial" panose="020B0604020202020204" pitchFamily="34" charset="0"/>
              <a:buChar char="•"/>
            </a:pPr>
            <a:r>
              <a:rPr lang="en-GB" sz="1400" b="1" dirty="0"/>
              <a:t>Smart irrigation</a:t>
            </a:r>
          </a:p>
          <a:p>
            <a:pPr marL="285750" indent="-285750">
              <a:buFont typeface="Arial" panose="020B0604020202020204" pitchFamily="34" charset="0"/>
              <a:buChar char="•"/>
            </a:pPr>
            <a:r>
              <a:rPr lang="en-GB" sz="1400" b="1" dirty="0"/>
              <a:t>Hydroponics</a:t>
            </a:r>
            <a:r>
              <a:rPr lang="en-GB" sz="1400" dirty="0"/>
              <a:t> – growing crops in greenhouses without soil (drip-fed nutrients and water). </a:t>
            </a:r>
          </a:p>
          <a:p>
            <a:pPr marL="285750" indent="-285750">
              <a:buFont typeface="Arial" panose="020B0604020202020204" pitchFamily="34" charset="0"/>
              <a:buChar char="•"/>
            </a:pPr>
            <a:r>
              <a:rPr lang="en-GB" sz="1400" b="1" dirty="0"/>
              <a:t>Rainwater harvesting </a:t>
            </a:r>
          </a:p>
          <a:p>
            <a:pPr marL="285750" indent="-285750">
              <a:buFont typeface="Arial" panose="020B0604020202020204" pitchFamily="34" charset="0"/>
              <a:buChar char="•"/>
            </a:pPr>
            <a:r>
              <a:rPr lang="en-GB" sz="1400" b="1" dirty="0"/>
              <a:t>Filtration technology </a:t>
            </a:r>
          </a:p>
          <a:p>
            <a:pPr marL="285750" indent="-285750">
              <a:buFont typeface="Arial" panose="020B0604020202020204" pitchFamily="34" charset="0"/>
              <a:buChar char="•"/>
            </a:pPr>
            <a:r>
              <a:rPr lang="en-GB" sz="1400" b="1" dirty="0"/>
              <a:t>Restoration</a:t>
            </a:r>
            <a:r>
              <a:rPr lang="en-GB" sz="1400" dirty="0"/>
              <a:t> of damaged rivers, lakes and wetlands. </a:t>
            </a:r>
            <a:endParaRPr lang="en-GB" sz="1400" b="1" dirty="0"/>
          </a:p>
        </p:txBody>
      </p:sp>
      <p:sp>
        <p:nvSpPr>
          <p:cNvPr id="18" name="TextBox 17"/>
          <p:cNvSpPr txBox="1"/>
          <p:nvPr/>
        </p:nvSpPr>
        <p:spPr>
          <a:xfrm>
            <a:off x="10458786" y="5364312"/>
            <a:ext cx="1562100"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CONCLUSION:</a:t>
            </a:r>
          </a:p>
          <a:p>
            <a:r>
              <a:rPr lang="en-GB" sz="1400" dirty="0"/>
              <a:t>- Show an overall evaluation</a:t>
            </a:r>
            <a:r>
              <a:rPr lang="en-GB" sz="1400" b="1" dirty="0"/>
              <a:t> </a:t>
            </a:r>
            <a:r>
              <a:rPr lang="en-GB" sz="1400" dirty="0">
                <a:sym typeface="Wingdings" panose="05000000000000000000" pitchFamily="2" charset="2"/>
              </a:rPr>
              <a:t> which is the most sustainable, why? </a:t>
            </a:r>
            <a:endParaRPr lang="en-GB" sz="1400" dirty="0"/>
          </a:p>
        </p:txBody>
      </p:sp>
      <p:sp>
        <p:nvSpPr>
          <p:cNvPr id="19" name="TextBox 18"/>
          <p:cNvSpPr txBox="1"/>
          <p:nvPr/>
        </p:nvSpPr>
        <p:spPr>
          <a:xfrm>
            <a:off x="168107" y="4062598"/>
            <a:ext cx="1660693" cy="24622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INTODUCTION:</a:t>
            </a:r>
          </a:p>
          <a:p>
            <a:pPr marL="285750" indent="-285750">
              <a:buFontTx/>
              <a:buChar char="-"/>
            </a:pPr>
            <a:r>
              <a:rPr lang="en-GB" sz="1400" dirty="0"/>
              <a:t>What is water insecurity? What methods can be used to combat it? </a:t>
            </a:r>
          </a:p>
          <a:p>
            <a:pPr marL="285750" indent="-285750">
              <a:buFontTx/>
              <a:buChar char="-"/>
            </a:pPr>
            <a:r>
              <a:rPr lang="en-GB" sz="1400" dirty="0"/>
              <a:t>How can the sustainability of these be measured?</a:t>
            </a:r>
          </a:p>
          <a:p>
            <a:pPr marL="285750" indent="-285750">
              <a:buFontTx/>
              <a:buChar char="-"/>
            </a:pPr>
            <a:r>
              <a:rPr lang="en-GB" sz="1400" dirty="0"/>
              <a:t>Signpost!</a:t>
            </a:r>
          </a:p>
        </p:txBody>
      </p:sp>
      <p:sp>
        <p:nvSpPr>
          <p:cNvPr id="20" name="TextBox 19"/>
          <p:cNvSpPr txBox="1"/>
          <p:nvPr/>
        </p:nvSpPr>
        <p:spPr>
          <a:xfrm>
            <a:off x="10455779" y="4098457"/>
            <a:ext cx="1562100"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FOCUS:</a:t>
            </a:r>
          </a:p>
          <a:p>
            <a:r>
              <a:rPr lang="en-GB" sz="1400" dirty="0"/>
              <a:t>How can you weigh up the sustainability of each one? </a:t>
            </a:r>
          </a:p>
        </p:txBody>
      </p:sp>
    </p:spTree>
    <p:extLst>
      <p:ext uri="{BB962C8B-B14F-4D97-AF65-F5344CB8AC3E}">
        <p14:creationId xmlns:p14="http://schemas.microsoft.com/office/powerpoint/2010/main" val="138759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3" grpId="0" animBg="1"/>
      <p:bldP spid="14" grpId="0" animBg="1"/>
      <p:bldP spid="15" grpId="0" animBg="1"/>
      <p:bldP spid="16"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1" y="101600"/>
            <a:ext cx="3086099" cy="42974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Tectonics</a:t>
            </a:r>
          </a:p>
        </p:txBody>
      </p:sp>
      <p:sp>
        <p:nvSpPr>
          <p:cNvPr id="3" name="Subtitle 2"/>
          <p:cNvSpPr>
            <a:spLocks noGrp="1"/>
          </p:cNvSpPr>
          <p:nvPr>
            <p:ph type="subTitle" idx="1"/>
          </p:nvPr>
        </p:nvSpPr>
        <p:spPr>
          <a:xfrm>
            <a:off x="190502" y="623330"/>
            <a:ext cx="5468893" cy="6111102"/>
          </a:xfrm>
        </p:spPr>
        <p:style>
          <a:lnRef idx="2">
            <a:schemeClr val="accent6"/>
          </a:lnRef>
          <a:fillRef idx="1">
            <a:schemeClr val="lt1"/>
          </a:fillRef>
          <a:effectRef idx="0">
            <a:schemeClr val="accent6"/>
          </a:effectRef>
          <a:fontRef idx="minor">
            <a:schemeClr val="dk1"/>
          </a:fontRef>
        </p:style>
        <p:txBody>
          <a:bodyPr>
            <a:noAutofit/>
          </a:bodyPr>
          <a:lstStyle/>
          <a:p>
            <a:pPr algn="l"/>
            <a:r>
              <a:rPr lang="en-GB" sz="1700" b="1" u="sng" dirty="0"/>
              <a:t>Developing Country – Philippines, Mt Pinatubo (1991): </a:t>
            </a:r>
            <a:r>
              <a:rPr lang="en-US" sz="1700" dirty="0"/>
              <a:t>Eurasian plate is </a:t>
            </a:r>
            <a:r>
              <a:rPr lang="en-US" sz="1700" dirty="0" err="1"/>
              <a:t>subducting</a:t>
            </a:r>
            <a:r>
              <a:rPr lang="en-US" sz="1700" dirty="0"/>
              <a:t> beneath the Philippine plate. After more than 600 years of inactivity Pinatubo erupted on the 12th June 1991. </a:t>
            </a:r>
          </a:p>
          <a:p>
            <a:pPr algn="l"/>
            <a:r>
              <a:rPr lang="en-GB" sz="1700" b="1" dirty="0"/>
              <a:t>Primary: </a:t>
            </a:r>
            <a:r>
              <a:rPr lang="en-GB" sz="1700" dirty="0"/>
              <a:t>S</a:t>
            </a:r>
            <a:r>
              <a:rPr lang="en-US" sz="1700" dirty="0"/>
              <a:t>team and ash was sent 30km up, pyroclastic flows (200km per hour), 847 people killed, ash cloud stopped rescue teams, 5000 homes destroyed , 70,000 damaged, buildings collapsed, people were displaced to shanty towns in the capital Manila, power supplies cut, roads / bridges were unusable, local water supplies were contaminated. </a:t>
            </a:r>
            <a:endParaRPr lang="en-GB" sz="1700" dirty="0"/>
          </a:p>
          <a:p>
            <a:pPr algn="l"/>
            <a:r>
              <a:rPr lang="en-GB" sz="1700" b="1" dirty="0"/>
              <a:t>Secondary:  </a:t>
            </a:r>
            <a:r>
              <a:rPr lang="en-US" sz="1700" dirty="0"/>
              <a:t>global temperatures dropped by 0.5⁰C temporarily, hundreds of people died from disease mainly measles, pneumonia and diarrhoea in evacuation camps, crops were destroyed as ash covered 800km² of rice fields, 800,000 farm animals were killed, with the cost to farmers estimated at 1.5 billion pesos (£20 million), lahars were created up to 3m high</a:t>
            </a:r>
            <a:endParaRPr lang="en-GB" sz="1700" b="1" dirty="0"/>
          </a:p>
          <a:p>
            <a:pPr algn="l"/>
            <a:r>
              <a:rPr lang="en-GB" sz="1700" b="1" u="sng" dirty="0"/>
              <a:t>Prediction</a:t>
            </a:r>
            <a:r>
              <a:rPr lang="en-GB" sz="1700" dirty="0"/>
              <a:t>: a</a:t>
            </a:r>
            <a:r>
              <a:rPr lang="en-US" sz="1700" dirty="0"/>
              <a:t>advanced warnings allowed thousands of people to evacuate, swarms of earthquakes beneath the volcano in detected in March 1991, tiltmeters detected rock deformation. Helicopters with gas measuring technology flew over Pinatubo daily</a:t>
            </a:r>
            <a:r>
              <a:rPr lang="en-GB" sz="1700" dirty="0"/>
              <a:t>, g</a:t>
            </a:r>
            <a:r>
              <a:rPr lang="en-US" sz="1700" dirty="0"/>
              <a:t>geologists mapped previous lava flows and lahars to estimate areas at most risk, warnings were issued and locals were evacuated in advance.</a:t>
            </a:r>
            <a:endParaRPr lang="en-GB" sz="1700" dirty="0"/>
          </a:p>
          <a:p>
            <a:pPr lvl="0" algn="l"/>
            <a:endParaRPr lang="en-GB" sz="1700" b="1" dirty="0"/>
          </a:p>
        </p:txBody>
      </p:sp>
      <p:sp>
        <p:nvSpPr>
          <p:cNvPr id="9" name="Subtitle 2"/>
          <p:cNvSpPr txBox="1">
            <a:spLocks/>
          </p:cNvSpPr>
          <p:nvPr/>
        </p:nvSpPr>
        <p:spPr>
          <a:xfrm>
            <a:off x="5770605" y="101599"/>
            <a:ext cx="6289589" cy="663283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700" b="1" u="sng" dirty="0"/>
              <a:t>Developed Country – Japan – Tohoku, 2011</a:t>
            </a:r>
            <a:r>
              <a:rPr lang="en-GB" sz="1700" dirty="0"/>
              <a:t>: m</a:t>
            </a:r>
            <a:r>
              <a:rPr lang="en-US" sz="1700" dirty="0" err="1"/>
              <a:t>agnitude</a:t>
            </a:r>
            <a:r>
              <a:rPr lang="en-US" sz="1700" dirty="0"/>
              <a:t>: 9.0, focus: 30km deep on a convergent plate boundary, epicentre: 70km from the coast in Sendai Bay</a:t>
            </a:r>
            <a:r>
              <a:rPr lang="en-US" sz="1700" b="1" dirty="0"/>
              <a:t>. </a:t>
            </a:r>
            <a:endParaRPr lang="en-GB" sz="1700" dirty="0"/>
          </a:p>
          <a:p>
            <a:pPr algn="l"/>
            <a:r>
              <a:rPr lang="en-GB" sz="1700" b="1" dirty="0"/>
              <a:t>Primary: </a:t>
            </a:r>
            <a:r>
              <a:rPr lang="en-US" sz="1700" dirty="0"/>
              <a:t>1 dam collapsed, 2 nuclear power stations fractured, and an oil refinery set on fire by damaged gas pipes, Tohoku motorway badly damaged in northern Japan. Sendai airport closed by the tsunami. One rail link near Sendai badly damaged. US$ 235 billion of damage caused by earthquake and tsunami combined - the costliest disaster in history.</a:t>
            </a:r>
            <a:endParaRPr lang="en-GB" sz="1700" dirty="0"/>
          </a:p>
          <a:p>
            <a:pPr algn="l"/>
            <a:r>
              <a:rPr lang="en-US" sz="1700" b="1" dirty="0"/>
              <a:t>Secondary effects (caused by the tsunami): </a:t>
            </a:r>
            <a:r>
              <a:rPr lang="en-US" sz="1700" dirty="0"/>
              <a:t>15 900 people died, 2600 missing, 6150 injured, 350 000 homeless. Most were at work or school when it struck at 2:46 pm. 93% of deaths caused by drowning. Two nuclear reactors went into meltdown because flooding damaged the cooling systems. Local people were evacuated and had not returned by 2015. Businesses disrupted by damage, clearance and rebuilding. Homelessness, disrupted schooling, unemployment and increased stress lasted for years as the authorities struggled to cope with damage.</a:t>
            </a:r>
          </a:p>
          <a:p>
            <a:pPr algn="l"/>
            <a:r>
              <a:rPr lang="en-GB" sz="1700" b="1" u="sng" dirty="0"/>
              <a:t>Prediction</a:t>
            </a:r>
            <a:r>
              <a:rPr lang="en-GB" sz="1700" dirty="0"/>
              <a:t>: </a:t>
            </a:r>
            <a:r>
              <a:rPr lang="en-US" sz="1700" dirty="0"/>
              <a:t>The Japan Meteorological Agency (JMA) and local governments monitor seismic activity all over the country. If an earthquake is detected, people are warned immediately.</a:t>
            </a:r>
            <a:endParaRPr lang="en-GB" sz="1700" dirty="0"/>
          </a:p>
          <a:p>
            <a:pPr algn="l"/>
            <a:r>
              <a:rPr lang="en-GB" sz="1700" b="1" u="sng" dirty="0"/>
              <a:t>Preparation</a:t>
            </a:r>
            <a:r>
              <a:rPr lang="en-GB" sz="1700" dirty="0"/>
              <a:t>: Strict building laws,  buildings reinforced with steel frames, high-rise buildings have deep foundations with shock absorbers,  early warning systems, high-speed 'bullet' trains automatically brake, automatic alarms stop mechanical equipment to alert workers and prevent injuries.</a:t>
            </a:r>
          </a:p>
          <a:p>
            <a:pPr algn="l"/>
            <a:endParaRPr lang="en-GB" sz="1100" dirty="0"/>
          </a:p>
          <a:p>
            <a:pPr algn="l"/>
            <a:endParaRPr lang="en-GB" sz="1100" b="1" dirty="0"/>
          </a:p>
        </p:txBody>
      </p:sp>
    </p:spTree>
    <p:extLst>
      <p:ext uri="{BB962C8B-B14F-4D97-AF65-F5344CB8AC3E}">
        <p14:creationId xmlns:p14="http://schemas.microsoft.com/office/powerpoint/2010/main" val="13860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 y="96253"/>
            <a:ext cx="3216443" cy="780047"/>
          </a:xfr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anchor="t">
            <a:noAutofit/>
          </a:bodyPr>
          <a:lstStyle/>
          <a:p>
            <a:pPr algn="ctr"/>
            <a:r>
              <a:rPr lang="en-GB" sz="2400" u="sng" dirty="0"/>
              <a:t>The water cycle and insecurity – PEQ’s </a:t>
            </a:r>
            <a:br>
              <a:rPr lang="en-GB" sz="1800" u="sng" dirty="0"/>
            </a:br>
            <a:endParaRPr lang="en-GB" sz="1800" u="sng" dirty="0"/>
          </a:p>
        </p:txBody>
      </p:sp>
      <p:sp>
        <p:nvSpPr>
          <p:cNvPr id="7" name="Rectangle 6"/>
          <p:cNvSpPr/>
          <p:nvPr/>
        </p:nvSpPr>
        <p:spPr>
          <a:xfrm>
            <a:off x="438319" y="1189423"/>
            <a:ext cx="11404600" cy="40011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rgbClr val="FF0000"/>
                </a:solidFill>
              </a:rPr>
              <a:t>Evaluate</a:t>
            </a:r>
            <a:r>
              <a:rPr lang="en-US" sz="2000" b="1" dirty="0"/>
              <a:t> the </a:t>
            </a:r>
            <a:r>
              <a:rPr lang="en-US" sz="2000" b="1" dirty="0">
                <a:solidFill>
                  <a:srgbClr val="0070C0"/>
                </a:solidFill>
              </a:rPr>
              <a:t>extent</a:t>
            </a:r>
            <a:r>
              <a:rPr lang="en-US" sz="2000" b="1" dirty="0"/>
              <a:t> to which water insecurity is the result of physical or human cause. (20)</a:t>
            </a:r>
            <a:endParaRPr lang="en-GB" sz="2000" b="1" dirty="0"/>
          </a:p>
        </p:txBody>
      </p:sp>
      <p:sp>
        <p:nvSpPr>
          <p:cNvPr id="8" name="TextBox 7"/>
          <p:cNvSpPr txBox="1"/>
          <p:nvPr/>
        </p:nvSpPr>
        <p:spPr>
          <a:xfrm>
            <a:off x="3721100" y="96253"/>
            <a:ext cx="8229600" cy="92333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dirty="0"/>
              <a:t>TASK: </a:t>
            </a:r>
            <a:r>
              <a:rPr lang="en-GB" dirty="0"/>
              <a:t>Read the question, for a 20 mark essay we are aiming for at least 3-4 PEE/AL paragraphs, each discussing a different factor / example / point in detail. </a:t>
            </a:r>
          </a:p>
          <a:p>
            <a:r>
              <a:rPr lang="en-GB" dirty="0"/>
              <a:t>- Discuss what information could be include in your answers. </a:t>
            </a:r>
          </a:p>
        </p:txBody>
      </p:sp>
      <p:sp>
        <p:nvSpPr>
          <p:cNvPr id="16" name="TextBox 15"/>
          <p:cNvSpPr txBox="1"/>
          <p:nvPr/>
        </p:nvSpPr>
        <p:spPr>
          <a:xfrm>
            <a:off x="7202375" y="3404514"/>
            <a:ext cx="4862456" cy="28931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u="sng" dirty="0"/>
              <a:t>Diminishing supply -</a:t>
            </a:r>
            <a:r>
              <a:rPr lang="en-GB" sz="1400" dirty="0"/>
              <a:t> Accessible surface water is a scare resource. Increasing pressure – population growth &amp; economic development.  Mismatch in distribution of fresh water and demand for water. </a:t>
            </a:r>
          </a:p>
          <a:p>
            <a:r>
              <a:rPr lang="en-GB" sz="1400" b="1" dirty="0"/>
              <a:t>- </a:t>
            </a:r>
            <a:r>
              <a:rPr lang="en-GB" sz="1400" dirty="0"/>
              <a:t>Water Availability – conditioned by climate. </a:t>
            </a:r>
          </a:p>
          <a:p>
            <a:r>
              <a:rPr lang="en-GB" sz="1400" dirty="0"/>
              <a:t>The availability of water for human use is affected by a range of human and physical factors. E.g. evaporation, discharge into the sea, contamination, over-abstraction. </a:t>
            </a:r>
          </a:p>
          <a:p>
            <a:endParaRPr lang="en-GB" sz="1400" dirty="0"/>
          </a:p>
          <a:p>
            <a:r>
              <a:rPr lang="en-GB" sz="1400" b="1" u="sng" dirty="0"/>
              <a:t>Rising Water Demand / competing demands</a:t>
            </a:r>
            <a:r>
              <a:rPr lang="en-GB" sz="1400" dirty="0"/>
              <a:t> - Population growth, economic development, rising living standards.</a:t>
            </a:r>
          </a:p>
          <a:p>
            <a:r>
              <a:rPr lang="en-GB" sz="1400" dirty="0"/>
              <a:t>- Increasing competition between users both within and between basins. </a:t>
            </a:r>
          </a:p>
        </p:txBody>
      </p:sp>
      <p:sp>
        <p:nvSpPr>
          <p:cNvPr id="18" name="TextBox 17"/>
          <p:cNvSpPr txBox="1"/>
          <p:nvPr/>
        </p:nvSpPr>
        <p:spPr>
          <a:xfrm>
            <a:off x="9883531" y="1684104"/>
            <a:ext cx="2181299"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CONCLUSION: </a:t>
            </a:r>
          </a:p>
          <a:p>
            <a:r>
              <a:rPr lang="en-GB" sz="1400" dirty="0"/>
              <a:t>Ensure you provide a clear evaluation of the overall extent to which human / physical causes are responsible for insecurity. </a:t>
            </a:r>
          </a:p>
        </p:txBody>
      </p:sp>
      <p:sp>
        <p:nvSpPr>
          <p:cNvPr id="19" name="TextBox 18"/>
          <p:cNvSpPr txBox="1"/>
          <p:nvPr/>
        </p:nvSpPr>
        <p:spPr>
          <a:xfrm>
            <a:off x="7202374" y="1684104"/>
            <a:ext cx="2500426"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INTRODUCTION:</a:t>
            </a:r>
          </a:p>
          <a:p>
            <a:pPr marL="285750" indent="-285750">
              <a:buFontTx/>
              <a:buChar char="-"/>
            </a:pPr>
            <a:r>
              <a:rPr lang="en-GB" sz="1400" dirty="0"/>
              <a:t>What is water insecurity? </a:t>
            </a:r>
          </a:p>
          <a:p>
            <a:endParaRPr lang="en-GB" sz="1400" b="1" dirty="0"/>
          </a:p>
          <a:p>
            <a:r>
              <a:rPr lang="en-GB" sz="1400" b="1" dirty="0"/>
              <a:t>Causes</a:t>
            </a:r>
            <a:r>
              <a:rPr lang="en-GB" sz="1400" dirty="0"/>
              <a:t> of drought are physical but human activity can make the impacts worse. How does this link to insecurity? </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40035" t="11481" r="25555" b="10741"/>
          <a:stretch/>
        </p:blipFill>
        <p:spPr>
          <a:xfrm rot="5400000">
            <a:off x="1248027" y="703386"/>
            <a:ext cx="4639887" cy="6907343"/>
          </a:xfrm>
          <a:prstGeom prst="rect">
            <a:avLst/>
          </a:prstGeom>
        </p:spPr>
      </p:pic>
    </p:spTree>
    <p:extLst>
      <p:ext uri="{BB962C8B-B14F-4D97-AF65-F5344CB8AC3E}">
        <p14:creationId xmlns:p14="http://schemas.microsoft.com/office/powerpoint/2010/main" val="69416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04" y="101599"/>
            <a:ext cx="5580104" cy="42974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b="1" u="sng" dirty="0"/>
              <a:t>The Water Cycle and Security</a:t>
            </a:r>
          </a:p>
        </p:txBody>
      </p:sp>
      <p:sp>
        <p:nvSpPr>
          <p:cNvPr id="9" name="Subtitle 2"/>
          <p:cNvSpPr txBox="1">
            <a:spLocks/>
          </p:cNvSpPr>
          <p:nvPr/>
        </p:nvSpPr>
        <p:spPr>
          <a:xfrm>
            <a:off x="6079524" y="39817"/>
            <a:ext cx="5980670" cy="52900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u="sng" dirty="0"/>
              <a:t>EL NINO – Southern Oscillation (ENSO)</a:t>
            </a:r>
            <a:r>
              <a:rPr lang="en-GB" sz="1800" dirty="0"/>
              <a:t> </a:t>
            </a:r>
          </a:p>
          <a:p>
            <a:pPr algn="l"/>
            <a:r>
              <a:rPr lang="en-GB" sz="1800" i="1" dirty="0"/>
              <a:t>Temperature anomalies are the key to ENSO, which leads to droughts.</a:t>
            </a:r>
          </a:p>
          <a:p>
            <a:pPr marL="342900" indent="-342900" algn="l">
              <a:buAutoNum type="arabicPeriod"/>
            </a:pPr>
            <a:r>
              <a:rPr lang="en-GB" sz="1800" b="1" dirty="0"/>
              <a:t>Normal conditions in the Pacific Basin</a:t>
            </a:r>
            <a:r>
              <a:rPr lang="en-GB" sz="1800" dirty="0"/>
              <a:t> – trade winds blow east to west long the equator. </a:t>
            </a:r>
          </a:p>
          <a:p>
            <a:pPr marL="342900" indent="-342900" algn="l">
              <a:buAutoNum type="arabicPeriod"/>
            </a:pPr>
            <a:r>
              <a:rPr lang="en-GB" sz="1800" b="1" dirty="0"/>
              <a:t>El Nino conditions</a:t>
            </a:r>
            <a:r>
              <a:rPr lang="en-GB" sz="1800" dirty="0"/>
              <a:t> – Trade winds are disrupted and can </a:t>
            </a:r>
            <a:r>
              <a:rPr lang="en-GB" sz="1800" dirty="0" err="1"/>
              <a:t>slaken</a:t>
            </a:r>
            <a:r>
              <a:rPr lang="en-GB" sz="1800" dirty="0"/>
              <a:t> or reverse, this has a knock on effect on ocean currents meaning cool water normally found along the coast of Peru is replaced by warmer water. At the same time the warm water further west off the coast of Australia is replaced by cool water. These events occur every 3 – 7 years and usually last for 18 months. They trigger dry conditions throughout the world e.g. monsoon rains in India &amp; SE Asia often fail. </a:t>
            </a:r>
          </a:p>
          <a:p>
            <a:pPr marL="342900" indent="-342900" algn="l">
              <a:buAutoNum type="arabicPeriod"/>
            </a:pPr>
            <a:r>
              <a:rPr lang="en-GB" sz="1800" b="1" dirty="0"/>
              <a:t> La Nina conditions</a:t>
            </a:r>
            <a:r>
              <a:rPr lang="en-GB" sz="1800" dirty="0"/>
              <a:t> – may, but not always follow an El Nino event. They involve the build up of cooler than usual subsurface water in the tropical part of the Pacific. This situation can also lead to severe drought conditions, particularly on the western coast of South America. </a:t>
            </a:r>
            <a:endParaRPr lang="en-GB" sz="1800" b="1" dirty="0"/>
          </a:p>
          <a:p>
            <a:pPr algn="l"/>
            <a:r>
              <a:rPr lang="en-GB" sz="1800" b="1" dirty="0"/>
              <a:t> </a:t>
            </a:r>
          </a:p>
        </p:txBody>
      </p:sp>
      <p:sp>
        <p:nvSpPr>
          <p:cNvPr id="8" name="Subtitle 2"/>
          <p:cNvSpPr txBox="1">
            <a:spLocks/>
          </p:cNvSpPr>
          <p:nvPr/>
        </p:nvSpPr>
        <p:spPr>
          <a:xfrm>
            <a:off x="168876" y="661774"/>
            <a:ext cx="5515232" cy="52900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u="sng" dirty="0"/>
              <a:t>Deforestation: The Amazon </a:t>
            </a:r>
            <a:r>
              <a:rPr lang="en-GB" sz="1800" dirty="0"/>
              <a:t>(immense environmental impacts due to the scale). </a:t>
            </a:r>
          </a:p>
          <a:p>
            <a:pPr marL="285750" indent="-285750" algn="l">
              <a:buFontTx/>
              <a:buChar char="-"/>
            </a:pPr>
            <a:r>
              <a:rPr lang="en-GB" sz="1800" dirty="0"/>
              <a:t>Amazon contains 60% of world’s rainforest – huge significance as a life support system. </a:t>
            </a:r>
          </a:p>
          <a:p>
            <a:pPr marL="285750" indent="-285750" algn="l">
              <a:buFontTx/>
              <a:buChar char="-"/>
            </a:pPr>
            <a:r>
              <a:rPr lang="en-GB" sz="1800" dirty="0"/>
              <a:t>“lungs of the earth” – carbon sink through photosynthesis. </a:t>
            </a:r>
          </a:p>
          <a:p>
            <a:pPr marL="285750" indent="-285750" algn="l">
              <a:buFontTx/>
              <a:buChar char="-"/>
            </a:pPr>
            <a:r>
              <a:rPr lang="en-GB" sz="1800" b="1" dirty="0"/>
              <a:t>Water Cycle </a:t>
            </a:r>
            <a:r>
              <a:rPr lang="en-GB" sz="1800" dirty="0"/>
              <a:t>– 75% of intercepted water is returned to the atmosphere by EVT, this decreases to 25% when forests are cleared </a:t>
            </a:r>
            <a:r>
              <a:rPr lang="en-GB" sz="1800" dirty="0">
                <a:sym typeface="Wingdings" panose="05000000000000000000" pitchFamily="2" charset="2"/>
              </a:rPr>
              <a:t> drier climate can lead to further degradation. Increased runoff in Amazon basin can lead to flooding and mudslides, aquifer depletion as less water infiltrates to recharge them, overland flow increases soil erosion / nutrient leaching. </a:t>
            </a:r>
            <a:endParaRPr lang="en-GB" sz="1800" dirty="0"/>
          </a:p>
          <a:p>
            <a:pPr marL="285750" indent="-285750" algn="l">
              <a:buFontTx/>
              <a:buChar char="-"/>
            </a:pPr>
            <a:r>
              <a:rPr lang="en-GB" sz="1800" dirty="0"/>
              <a:t>Over 20% has been destroyed in past 50 years at an accelerating rate. </a:t>
            </a:r>
          </a:p>
          <a:p>
            <a:pPr marL="285750" indent="-285750" algn="l">
              <a:buFontTx/>
              <a:buChar char="-"/>
            </a:pPr>
            <a:r>
              <a:rPr lang="en-GB" sz="1800" dirty="0"/>
              <a:t>Why? Cattle ranching, large scale agriculture (soya), development of towns / roads, logging (legal and illegal). </a:t>
            </a:r>
          </a:p>
          <a:p>
            <a:pPr marL="285750" indent="-285750" algn="l">
              <a:buFontTx/>
              <a:buChar char="-"/>
            </a:pPr>
            <a:endParaRPr lang="en-GB" sz="1800" b="1" dirty="0"/>
          </a:p>
          <a:p>
            <a:pPr algn="l"/>
            <a:r>
              <a:rPr lang="en-GB" sz="1800" b="1" dirty="0"/>
              <a:t> </a:t>
            </a:r>
          </a:p>
        </p:txBody>
      </p:sp>
    </p:spTree>
    <p:extLst>
      <p:ext uri="{BB962C8B-B14F-4D97-AF65-F5344CB8AC3E}">
        <p14:creationId xmlns:p14="http://schemas.microsoft.com/office/powerpoint/2010/main" val="3031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Content Placeholder 2"/>
          <p:cNvSpPr txBox="1">
            <a:spLocks/>
          </p:cNvSpPr>
          <p:nvPr/>
        </p:nvSpPr>
        <p:spPr>
          <a:xfrm>
            <a:off x="78793" y="85072"/>
            <a:ext cx="6330245" cy="456106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u="sng" dirty="0"/>
              <a:t>Drought in Australia</a:t>
            </a:r>
            <a:r>
              <a:rPr lang="en-GB" sz="1800" b="1" dirty="0"/>
              <a:t> - </a:t>
            </a:r>
            <a:r>
              <a:rPr lang="en-GB" sz="1800" dirty="0"/>
              <a:t>annual feature with 30% of the country affected by serious or severe rainfall deficiency. </a:t>
            </a:r>
          </a:p>
          <a:p>
            <a:pPr>
              <a:buFontTx/>
              <a:buChar char="-"/>
            </a:pPr>
            <a:r>
              <a:rPr lang="en-GB" sz="1800" dirty="0"/>
              <a:t>Close link to El Nino events, however droughts are becoming more frequent &amp; severe. </a:t>
            </a:r>
          </a:p>
          <a:p>
            <a:pPr marL="0" indent="0">
              <a:buNone/>
            </a:pPr>
            <a:r>
              <a:rPr lang="en-GB" sz="1800" b="1" dirty="0"/>
              <a:t>BIG DRY 2006 – </a:t>
            </a:r>
            <a:r>
              <a:rPr lang="en-GB" sz="1800" dirty="0"/>
              <a:t>1 in 1000 year event associated with longer term climate change. Affected over half the farmlands (Murray-Darling Basin – agricultural heartland – 50% of output), reservoirs fell to 40% of capacity.  Adelaide – very vulnerable as 40% of drinking water comes from River Murray. </a:t>
            </a:r>
          </a:p>
          <a:p>
            <a:pPr marL="0" indent="0">
              <a:buNone/>
            </a:pPr>
            <a:endParaRPr lang="en-GB" sz="1800" dirty="0"/>
          </a:p>
          <a:p>
            <a:pPr marL="0" indent="0">
              <a:buNone/>
            </a:pPr>
            <a:r>
              <a:rPr lang="en-GB" sz="1800" dirty="0"/>
              <a:t>Although a severe drought occurred it did not follow the same downward spiral of desertification as seen in the Sahel. </a:t>
            </a:r>
            <a:r>
              <a:rPr lang="en-GB" sz="1800" b="1" dirty="0"/>
              <a:t>Why? </a:t>
            </a:r>
          </a:p>
          <a:p>
            <a:pPr>
              <a:buFontTx/>
              <a:buChar char="-"/>
            </a:pPr>
            <a:r>
              <a:rPr lang="en-GB" sz="1800" dirty="0"/>
              <a:t>Management of scarce resource to sort the competing demands of irrigation &amp; urban dwellers, large scale recycling of grey water, desalination plants and conservation strategies. </a:t>
            </a:r>
          </a:p>
        </p:txBody>
      </p:sp>
      <p:sp>
        <p:nvSpPr>
          <p:cNvPr id="5" name="Subtitle 2"/>
          <p:cNvSpPr txBox="1">
            <a:spLocks/>
          </p:cNvSpPr>
          <p:nvPr/>
        </p:nvSpPr>
        <p:spPr>
          <a:xfrm>
            <a:off x="6533103" y="85072"/>
            <a:ext cx="5580104" cy="5909328"/>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GB" sz="1800" b="1" u="sng" dirty="0"/>
              <a:t>Human Activity and drought risk</a:t>
            </a:r>
            <a:endParaRPr lang="en-GB" sz="1800" dirty="0"/>
          </a:p>
          <a:p>
            <a:pPr algn="l">
              <a:buFontTx/>
              <a:buChar char="-"/>
            </a:pPr>
            <a:r>
              <a:rPr lang="en-GB" sz="1800" dirty="0"/>
              <a:t>Desertification in the Sahel region of Africa is mainly due to natural causes:</a:t>
            </a:r>
          </a:p>
          <a:p>
            <a:pPr algn="l"/>
            <a:r>
              <a:rPr lang="en-GB" sz="1800" dirty="0"/>
              <a:t>Changing rainfall patterns, less reliable rains seasonally and annually – 85% of rains fall in the summer, varies from 100mm – 800mm. </a:t>
            </a:r>
          </a:p>
          <a:p>
            <a:pPr algn="l"/>
            <a:r>
              <a:rPr lang="en-GB" sz="1800" dirty="0"/>
              <a:t>Vegetation cover is stressed and begins to die, leaving bare soil. </a:t>
            </a:r>
          </a:p>
          <a:p>
            <a:pPr algn="l"/>
            <a:r>
              <a:rPr lang="en-GB" sz="1800" dirty="0"/>
              <a:t>Exposed soil is eroded by winds and occasional intense showers. </a:t>
            </a:r>
          </a:p>
          <a:p>
            <a:pPr algn="l"/>
            <a:r>
              <a:rPr lang="en-GB" sz="1800" dirty="0"/>
              <a:t>When rain falls it is often for intense, short periods meaning the soil cannot capture or store it. </a:t>
            </a:r>
          </a:p>
          <a:p>
            <a:pPr algn="l">
              <a:buFontTx/>
              <a:buChar char="-"/>
            </a:pPr>
            <a:r>
              <a:rPr lang="en-GB" sz="1800" dirty="0"/>
              <a:t>Human factors enhance the impacts of droughts by over-abstraction of surface water (rivers / ponds) and ground water (aquifers). This is driven by:</a:t>
            </a:r>
          </a:p>
          <a:p>
            <a:pPr lvl="1" algn="l"/>
            <a:r>
              <a:rPr lang="en-GB" sz="1800" dirty="0"/>
              <a:t>Population growth – doubled every 20-30 years.</a:t>
            </a:r>
          </a:p>
          <a:p>
            <a:pPr lvl="1" algn="l"/>
            <a:r>
              <a:rPr lang="en-GB" sz="1800" dirty="0"/>
              <a:t>Overgrazing </a:t>
            </a:r>
          </a:p>
          <a:p>
            <a:pPr lvl="1" algn="l"/>
            <a:r>
              <a:rPr lang="en-GB" sz="1800" dirty="0" err="1"/>
              <a:t>Overcultivation</a:t>
            </a:r>
            <a:r>
              <a:rPr lang="en-GB" sz="1800" dirty="0"/>
              <a:t> </a:t>
            </a:r>
          </a:p>
          <a:p>
            <a:pPr lvl="1" algn="l"/>
            <a:r>
              <a:rPr lang="en-GB" sz="1800" dirty="0"/>
              <a:t>Deforestation </a:t>
            </a:r>
          </a:p>
        </p:txBody>
      </p:sp>
    </p:spTree>
    <p:extLst>
      <p:ext uri="{BB962C8B-B14F-4D97-AF65-F5344CB8AC3E}">
        <p14:creationId xmlns:p14="http://schemas.microsoft.com/office/powerpoint/2010/main" val="288120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04" y="101599"/>
            <a:ext cx="4467996" cy="429741"/>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400" b="1" u="sng" dirty="0"/>
              <a:t>The Water Cycle and Security</a:t>
            </a:r>
          </a:p>
        </p:txBody>
      </p:sp>
      <p:sp>
        <p:nvSpPr>
          <p:cNvPr id="9" name="Subtitle 2"/>
          <p:cNvSpPr txBox="1">
            <a:spLocks/>
          </p:cNvSpPr>
          <p:nvPr/>
        </p:nvSpPr>
        <p:spPr>
          <a:xfrm>
            <a:off x="4724400" y="39817"/>
            <a:ext cx="7335794" cy="452236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600"/>
              </a:spcBef>
            </a:pPr>
            <a:r>
              <a:rPr lang="en-GB" sz="1700" b="1" u="sng" dirty="0"/>
              <a:t>Water supply and economic development: Aral Sea</a:t>
            </a:r>
          </a:p>
          <a:p>
            <a:pPr marL="285750" indent="-285750" algn="l">
              <a:spcBef>
                <a:spcPts val="600"/>
              </a:spcBef>
              <a:buFontTx/>
              <a:buChar char="-"/>
            </a:pPr>
            <a:r>
              <a:rPr lang="en-GB" sz="1700" dirty="0"/>
              <a:t>4</a:t>
            </a:r>
            <a:r>
              <a:rPr lang="en-GB" sz="1700" baseline="30000" dirty="0"/>
              <a:t>TH</a:t>
            </a:r>
            <a:r>
              <a:rPr lang="en-GB" sz="1700" dirty="0"/>
              <a:t> largest inland sea; steadily shrinking since 1960’s. 1950’s Amu Darya &amp; </a:t>
            </a:r>
            <a:r>
              <a:rPr lang="en-GB" sz="1700" dirty="0" err="1"/>
              <a:t>Syr</a:t>
            </a:r>
            <a:r>
              <a:rPr lang="en-GB" sz="1700" dirty="0"/>
              <a:t> Darya rivers were diverted by Soviet Union for agricultural irrigation.  </a:t>
            </a:r>
          </a:p>
          <a:p>
            <a:pPr marL="285750" indent="-285750" algn="l">
              <a:spcBef>
                <a:spcPts val="600"/>
              </a:spcBef>
              <a:buFontTx/>
              <a:buChar char="-"/>
            </a:pPr>
            <a:r>
              <a:rPr lang="en-GB" sz="1700" dirty="0"/>
              <a:t>2007 sea declined to 10% of original size and split into separate lakes , level had fallen to 40m. </a:t>
            </a:r>
          </a:p>
          <a:p>
            <a:pPr algn="l">
              <a:spcBef>
                <a:spcPts val="600"/>
              </a:spcBef>
            </a:pPr>
            <a:r>
              <a:rPr lang="en-GB" sz="1700" b="1" u="sng" dirty="0"/>
              <a:t>Stakeholders:</a:t>
            </a:r>
          </a:p>
          <a:p>
            <a:pPr marL="285750" indent="-285750" algn="l">
              <a:spcBef>
                <a:spcPts val="600"/>
              </a:spcBef>
              <a:buFontTx/>
              <a:buChar char="-"/>
            </a:pPr>
            <a:r>
              <a:rPr lang="en-GB" sz="1700" dirty="0"/>
              <a:t>Former Soviet government </a:t>
            </a:r>
          </a:p>
          <a:p>
            <a:pPr marL="285750" indent="-285750" algn="l">
              <a:spcBef>
                <a:spcPts val="600"/>
              </a:spcBef>
              <a:buFontTx/>
              <a:buChar char="-"/>
            </a:pPr>
            <a:r>
              <a:rPr lang="en-GB" sz="1700" dirty="0"/>
              <a:t>Fishing community – once employed 60,000 has now collapsed leading to unemployment. </a:t>
            </a:r>
          </a:p>
          <a:p>
            <a:pPr marL="285750" indent="-285750" algn="l">
              <a:spcBef>
                <a:spcPts val="600"/>
              </a:spcBef>
              <a:buFontTx/>
              <a:buChar char="-"/>
            </a:pPr>
            <a:r>
              <a:rPr lang="en-GB" sz="1700" dirty="0"/>
              <a:t>Local residents – lack of drinking water, health issues related to pollution. Infant mortality rates are one of highest in the world (10% of children die before 1 </a:t>
            </a:r>
            <a:r>
              <a:rPr lang="en-GB" sz="1700" dirty="0" err="1"/>
              <a:t>yr</a:t>
            </a:r>
            <a:r>
              <a:rPr lang="en-GB" sz="1700" dirty="0"/>
              <a:t>). </a:t>
            </a:r>
          </a:p>
          <a:p>
            <a:pPr marL="285750" indent="-285750" algn="l">
              <a:spcBef>
                <a:spcPts val="600"/>
              </a:spcBef>
              <a:buFontTx/>
              <a:buChar char="-"/>
            </a:pPr>
            <a:r>
              <a:rPr lang="en-GB" sz="1700" dirty="0"/>
              <a:t>Uzbekistan </a:t>
            </a:r>
            <a:r>
              <a:rPr lang="en-GB" sz="1700" dirty="0" err="1"/>
              <a:t>Govt</a:t>
            </a:r>
            <a:r>
              <a:rPr lang="en-GB" sz="1700" dirty="0"/>
              <a:t> – relies of cotton exports. </a:t>
            </a:r>
          </a:p>
          <a:p>
            <a:pPr marL="285750" indent="-285750" algn="l">
              <a:spcBef>
                <a:spcPts val="600"/>
              </a:spcBef>
              <a:buFontTx/>
              <a:buChar char="-"/>
            </a:pPr>
            <a:r>
              <a:rPr lang="en-GB" sz="1700" dirty="0"/>
              <a:t>Scientists / environmentalists – 160 out of 310 bird species remain, 32 out of 70 mammal species. </a:t>
            </a:r>
          </a:p>
          <a:p>
            <a:pPr marL="285750" indent="-285750" algn="l">
              <a:spcBef>
                <a:spcPts val="600"/>
              </a:spcBef>
              <a:buFontTx/>
              <a:buChar char="-"/>
            </a:pPr>
            <a:r>
              <a:rPr lang="en-GB" sz="1700" dirty="0"/>
              <a:t>10 million people may become environmental refugees. </a:t>
            </a:r>
          </a:p>
        </p:txBody>
      </p:sp>
      <p:sp>
        <p:nvSpPr>
          <p:cNvPr id="6" name="Subtitle 2"/>
          <p:cNvSpPr txBox="1">
            <a:spLocks/>
          </p:cNvSpPr>
          <p:nvPr/>
        </p:nvSpPr>
        <p:spPr>
          <a:xfrm>
            <a:off x="79290" y="628132"/>
            <a:ext cx="4492710" cy="6090168"/>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Bef>
                <a:spcPts val="600"/>
              </a:spcBef>
            </a:pPr>
            <a:r>
              <a:rPr lang="en-GB" sz="1700" b="1" u="sng" dirty="0"/>
              <a:t>Flooding:</a:t>
            </a:r>
            <a:r>
              <a:rPr lang="en-GB" sz="1700" b="1" dirty="0"/>
              <a:t> </a:t>
            </a:r>
            <a:r>
              <a:rPr lang="en-GB" sz="1700" dirty="0"/>
              <a:t>1990-2010: 3000 flood disasters, 200,000 deaths &amp; 3 billion people affected, 900 million people live in flood prone areas of these 75 million are prone to annual floods. </a:t>
            </a:r>
          </a:p>
          <a:p>
            <a:pPr marL="285750" indent="-285750" algn="l">
              <a:spcBef>
                <a:spcPts val="600"/>
              </a:spcBef>
              <a:buFontTx/>
              <a:buChar char="-"/>
            </a:pPr>
            <a:r>
              <a:rPr lang="en-GB" sz="1700" dirty="0"/>
              <a:t>90% of all flood deaths and 50% off economic damage occurs in Asia (China, India, Pakistan, Bangladesh and Vietnam). </a:t>
            </a:r>
          </a:p>
          <a:p>
            <a:pPr marL="285750" indent="-285750" algn="l">
              <a:spcBef>
                <a:spcPts val="600"/>
              </a:spcBef>
              <a:buFontTx/>
              <a:buChar char="-"/>
            </a:pPr>
            <a:r>
              <a:rPr lang="en-GB" sz="1700" dirty="0"/>
              <a:t>High economic cost in developed countries – 2015 UK floods cost £1.3billion. </a:t>
            </a:r>
          </a:p>
          <a:p>
            <a:pPr algn="l">
              <a:spcBef>
                <a:spcPts val="600"/>
              </a:spcBef>
            </a:pPr>
            <a:r>
              <a:rPr lang="en-GB" sz="1700" b="1" u="sng" dirty="0"/>
              <a:t>1. UK FLOODS 2007, 2013 &amp; 2016</a:t>
            </a:r>
          </a:p>
          <a:p>
            <a:pPr algn="l">
              <a:spcBef>
                <a:spcPts val="600"/>
              </a:spcBef>
              <a:buFontTx/>
              <a:buChar char="-"/>
            </a:pPr>
            <a:r>
              <a:rPr lang="en-GB" sz="1700" b="1" dirty="0"/>
              <a:t> 2007</a:t>
            </a:r>
            <a:r>
              <a:rPr lang="en-GB" sz="1700" dirty="0"/>
              <a:t> – 3 moths prior to 29</a:t>
            </a:r>
            <a:r>
              <a:rPr lang="en-GB" sz="1700" baseline="30000" dirty="0"/>
              <a:t>th</a:t>
            </a:r>
            <a:r>
              <a:rPr lang="en-GB" sz="1700" dirty="0"/>
              <a:t> </a:t>
            </a:r>
            <a:r>
              <a:rPr lang="en-GB" sz="1700" dirty="0" err="1"/>
              <a:t>july</a:t>
            </a:r>
            <a:r>
              <a:rPr lang="en-GB" sz="1700" dirty="0"/>
              <a:t> – 387mm of rain fell (double the average). Wettest July on record 129mm rain fell. River Severn flooded - £6 million cost. Tewkesbury  (confluence of Avon and Severn) badly affected homes, power, water supplies damaged. </a:t>
            </a:r>
            <a:endParaRPr lang="en-GB" sz="1700" b="1" dirty="0"/>
          </a:p>
          <a:p>
            <a:pPr algn="l">
              <a:spcBef>
                <a:spcPts val="600"/>
              </a:spcBef>
              <a:buFontTx/>
              <a:buChar char="-"/>
            </a:pPr>
            <a:r>
              <a:rPr lang="en-GB" sz="1700" b="1" dirty="0"/>
              <a:t>2016 </a:t>
            </a:r>
            <a:r>
              <a:rPr lang="en-GB" sz="1700" dirty="0"/>
              <a:t>– UK received more than twice the average amount of rainfall. Carlisle and Cockermouth in Cumbria were among the worst hit places. </a:t>
            </a:r>
          </a:p>
          <a:p>
            <a:pPr algn="l">
              <a:spcBef>
                <a:spcPts val="600"/>
              </a:spcBef>
              <a:buFontTx/>
              <a:buChar char="-"/>
            </a:pPr>
            <a:r>
              <a:rPr lang="en-GB" sz="1700" dirty="0"/>
              <a:t>Things to blame were: budget cuts, EU Directive that puts environmental conservation ahead of regular dredging of rivers, poor land management, global warming. </a:t>
            </a:r>
          </a:p>
          <a:p>
            <a:pPr algn="l"/>
            <a:endParaRPr lang="en-GB" sz="1700" dirty="0"/>
          </a:p>
          <a:p>
            <a:pPr marL="285750" indent="-285750" algn="l">
              <a:buFontTx/>
              <a:buChar char="-"/>
            </a:pPr>
            <a:endParaRPr lang="en-GB" sz="1700" dirty="0"/>
          </a:p>
        </p:txBody>
      </p:sp>
      <p:sp>
        <p:nvSpPr>
          <p:cNvPr id="7" name="Content Placeholder 2"/>
          <p:cNvSpPr txBox="1">
            <a:spLocks/>
          </p:cNvSpPr>
          <p:nvPr/>
        </p:nvSpPr>
        <p:spPr>
          <a:xfrm>
            <a:off x="4724400" y="4673600"/>
            <a:ext cx="7321975" cy="206513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700" b="1" u="sng" dirty="0"/>
              <a:t>Consequences of water insecurity </a:t>
            </a:r>
          </a:p>
          <a:p>
            <a:pPr marL="0" indent="0">
              <a:buFont typeface="Arial" panose="020B0604020202020204" pitchFamily="34" charset="0"/>
              <a:buNone/>
            </a:pPr>
            <a:r>
              <a:rPr lang="en-GB" sz="1700" dirty="0"/>
              <a:t> </a:t>
            </a:r>
          </a:p>
        </p:txBody>
      </p:sp>
      <p:graphicFrame>
        <p:nvGraphicFramePr>
          <p:cNvPr id="8" name="Table 7"/>
          <p:cNvGraphicFramePr>
            <a:graphicFrameLocks noGrp="1"/>
          </p:cNvGraphicFramePr>
          <p:nvPr/>
        </p:nvGraphicFramePr>
        <p:xfrm>
          <a:off x="4900094" y="5101424"/>
          <a:ext cx="6970585" cy="1525897"/>
        </p:xfrm>
        <a:graphic>
          <a:graphicData uri="http://schemas.openxmlformats.org/drawingml/2006/table">
            <a:tbl>
              <a:tblPr firstRow="1" bandRow="1">
                <a:tableStyleId>{21E4AEA4-8DFA-4A89-87EB-49C32662AFE0}</a:tableStyleId>
              </a:tblPr>
              <a:tblGrid>
                <a:gridCol w="3010025">
                  <a:extLst>
                    <a:ext uri="{9D8B030D-6E8A-4147-A177-3AD203B41FA5}">
                      <a16:colId xmlns:a16="http://schemas.microsoft.com/office/drawing/2014/main" val="20000"/>
                    </a:ext>
                  </a:extLst>
                </a:gridCol>
                <a:gridCol w="3960560">
                  <a:extLst>
                    <a:ext uri="{9D8B030D-6E8A-4147-A177-3AD203B41FA5}">
                      <a16:colId xmlns:a16="http://schemas.microsoft.com/office/drawing/2014/main" val="20001"/>
                    </a:ext>
                  </a:extLst>
                </a:gridCol>
              </a:tblGrid>
              <a:tr h="349956">
                <a:tc>
                  <a:txBody>
                    <a:bodyPr/>
                    <a:lstStyle/>
                    <a:p>
                      <a:pPr algn="ctr"/>
                      <a:r>
                        <a:rPr lang="en-GB" sz="1700" dirty="0"/>
                        <a:t>Physical Scarcity </a:t>
                      </a:r>
                    </a:p>
                  </a:txBody>
                  <a:tcPr/>
                </a:tc>
                <a:tc>
                  <a:txBody>
                    <a:bodyPr/>
                    <a:lstStyle/>
                    <a:p>
                      <a:pPr algn="ctr"/>
                      <a:r>
                        <a:rPr lang="en-GB" sz="1700" dirty="0"/>
                        <a:t>Economic Scarcity</a:t>
                      </a:r>
                    </a:p>
                  </a:txBody>
                  <a:tcPr/>
                </a:tc>
                <a:extLst>
                  <a:ext uri="{0D108BD9-81ED-4DB2-BD59-A6C34878D82A}">
                    <a16:rowId xmlns:a16="http://schemas.microsoft.com/office/drawing/2014/main" val="10000"/>
                  </a:ext>
                </a:extLst>
              </a:tr>
              <a:tr h="1175377">
                <a:tc>
                  <a:txBody>
                    <a:bodyPr/>
                    <a:lstStyle/>
                    <a:p>
                      <a:pPr marL="0" indent="0" algn="l">
                        <a:buFont typeface="Arial" panose="020B0604020202020204" pitchFamily="34" charset="0"/>
                        <a:buNone/>
                      </a:pPr>
                      <a:r>
                        <a:rPr lang="en-GB" sz="1700" baseline="0" dirty="0"/>
                        <a:t>75% of a country / regions blue water flows are being used. </a:t>
                      </a:r>
                    </a:p>
                    <a:p>
                      <a:pPr marL="0" indent="0" algn="l">
                        <a:buFont typeface="Arial" panose="020B0604020202020204" pitchFamily="34" charset="0"/>
                        <a:buNone/>
                      </a:pPr>
                      <a:r>
                        <a:rPr lang="en-GB" sz="1700" baseline="0" dirty="0"/>
                        <a:t>25% of world’s population.</a:t>
                      </a:r>
                    </a:p>
                    <a:p>
                      <a:pPr marL="0" indent="0" algn="l">
                        <a:buFont typeface="Arial" panose="020B0604020202020204" pitchFamily="34" charset="0"/>
                        <a:buNone/>
                      </a:pPr>
                      <a:r>
                        <a:rPr lang="en-GB" sz="1700" baseline="0" dirty="0"/>
                        <a:t>E.g. Middle East, Western USA. </a:t>
                      </a:r>
                    </a:p>
                  </a:txBody>
                  <a:tcPr/>
                </a:tc>
                <a:tc>
                  <a:txBody>
                    <a:bodyPr/>
                    <a:lstStyle/>
                    <a:p>
                      <a:pPr marL="0" indent="0" algn="l">
                        <a:buFontTx/>
                        <a:buNone/>
                      </a:pPr>
                      <a:r>
                        <a:rPr lang="en-GB" sz="1700" b="0" dirty="0"/>
                        <a:t>Blue water sources is limited</a:t>
                      </a:r>
                      <a:r>
                        <a:rPr lang="en-GB" sz="1700" b="0" baseline="0" dirty="0"/>
                        <a:t> by lack of capital, technology and good governance. </a:t>
                      </a:r>
                    </a:p>
                    <a:p>
                      <a:pPr marL="0" indent="0" algn="l">
                        <a:buFontTx/>
                        <a:buNone/>
                      </a:pPr>
                      <a:r>
                        <a:rPr lang="en-GB" sz="1700" b="0" baseline="0" dirty="0"/>
                        <a:t>1 billion people are restricted by poverty, most live in African countries.</a:t>
                      </a:r>
                      <a:endParaRPr lang="en-GB" sz="1700" b="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6456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9079" y="87441"/>
            <a:ext cx="4730578" cy="3776105"/>
          </a:xfrm>
        </p:spPr>
        <p:style>
          <a:lnRef idx="2">
            <a:schemeClr val="accent6"/>
          </a:lnRef>
          <a:fillRef idx="1">
            <a:schemeClr val="lt1"/>
          </a:fillRef>
          <a:effectRef idx="0">
            <a:schemeClr val="accent6"/>
          </a:effectRef>
          <a:fontRef idx="minor">
            <a:schemeClr val="dk1"/>
          </a:fontRef>
        </p:style>
        <p:txBody>
          <a:bodyPr>
            <a:normAutofit lnSpcReduction="10000"/>
          </a:bodyPr>
          <a:lstStyle/>
          <a:p>
            <a:pPr marL="0" indent="0">
              <a:buNone/>
            </a:pPr>
            <a:r>
              <a:rPr lang="en-GB" sz="1800" b="1" u="sng" dirty="0"/>
              <a:t>Water sharing treaties and frameworks:</a:t>
            </a:r>
          </a:p>
          <a:p>
            <a:r>
              <a:rPr lang="en-GB" sz="1800" dirty="0"/>
              <a:t>Helsinki Rules – equitable use and shares concepts </a:t>
            </a:r>
          </a:p>
          <a:p>
            <a:r>
              <a:rPr lang="en-GB" sz="1800" dirty="0"/>
              <a:t>United Nations Economic Commission for Europe (UNECE) Water Convention – joint management and conservation of shared freshwater ecosystems. </a:t>
            </a:r>
          </a:p>
          <a:p>
            <a:r>
              <a:rPr lang="en-GB" sz="1800" dirty="0"/>
              <a:t>UN Water Courses Convention – guidelines for use and protection of transboundary rivers. </a:t>
            </a:r>
          </a:p>
          <a:p>
            <a:r>
              <a:rPr lang="en-GB" sz="1800" dirty="0"/>
              <a:t>EU Water Framework Directive (2000) – committing all members to ensure ‘status’ of their water bodies, including marine waters up to 1 nautical mile from shore. </a:t>
            </a:r>
          </a:p>
          <a:p>
            <a:endParaRPr lang="en-GB" sz="1800" dirty="0"/>
          </a:p>
        </p:txBody>
      </p:sp>
      <p:sp>
        <p:nvSpPr>
          <p:cNvPr id="4" name="Content Placeholder 2"/>
          <p:cNvSpPr txBox="1">
            <a:spLocks/>
          </p:cNvSpPr>
          <p:nvPr/>
        </p:nvSpPr>
        <p:spPr>
          <a:xfrm>
            <a:off x="59655" y="87441"/>
            <a:ext cx="3936497" cy="477293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u="sng"/>
              <a:t>CASE STUDY – SINGAPORE </a:t>
            </a:r>
          </a:p>
          <a:p>
            <a:pPr marL="0" indent="0">
              <a:buFont typeface="Arial" panose="020B0604020202020204" pitchFamily="34" charset="0"/>
              <a:buNone/>
            </a:pPr>
            <a:r>
              <a:rPr lang="en-GB" sz="1800"/>
              <a:t>- Few natural water resources, thriving economy, high SoL &amp; per capita water consumption.</a:t>
            </a:r>
          </a:p>
          <a:p>
            <a:pPr>
              <a:buFontTx/>
              <a:buChar char="-"/>
            </a:pPr>
            <a:r>
              <a:rPr lang="en-GB" sz="1800"/>
              <a:t>Adopted a holistic approach to water management:</a:t>
            </a:r>
          </a:p>
          <a:p>
            <a:pPr marL="342900" indent="-342900">
              <a:buAutoNum type="arabicPeriod"/>
            </a:pPr>
            <a:r>
              <a:rPr lang="en-GB" sz="1800"/>
              <a:t>Collect every drop – since 2003 per capita domestic consumption has fallen from 165L to 150L per day. </a:t>
            </a:r>
          </a:p>
          <a:p>
            <a:pPr marL="342900" indent="-342900">
              <a:buAutoNum type="arabicPeriod"/>
            </a:pPr>
            <a:r>
              <a:rPr lang="en-GB" sz="1800"/>
              <a:t>Re-use water – cutting edge technology for grey water.</a:t>
            </a:r>
          </a:p>
          <a:p>
            <a:pPr marL="342900" indent="-342900">
              <a:buAutoNum type="arabicPeriod"/>
            </a:pPr>
            <a:r>
              <a:rPr lang="en-GB" sz="1800"/>
              <a:t>Desalinate more seawater – two desalination plants now meet 25% of demand. </a:t>
            </a:r>
          </a:p>
          <a:p>
            <a:pPr marL="0" indent="0">
              <a:buNone/>
            </a:pPr>
            <a:r>
              <a:rPr lang="en-GB" sz="1800"/>
              <a:t>- Despite this Singapore still has to import water from Malaysia.  </a:t>
            </a:r>
            <a:endParaRPr lang="en-GB" sz="1800" dirty="0"/>
          </a:p>
        </p:txBody>
      </p:sp>
    </p:spTree>
    <p:extLst>
      <p:ext uri="{BB962C8B-B14F-4D97-AF65-F5344CB8AC3E}">
        <p14:creationId xmlns:p14="http://schemas.microsoft.com/office/powerpoint/2010/main" val="3323697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GB" b="1" dirty="0"/>
              <a:t>Climate change and the hydrological cycle</a:t>
            </a:r>
          </a:p>
          <a:p>
            <a:r>
              <a:rPr lang="en-GB" b="1" dirty="0"/>
              <a:t>34</a:t>
            </a:r>
            <a:r>
              <a:rPr lang="en-GB" dirty="0"/>
              <a:t>	The warmer the atmosphere, the greater its moisture-holding capacity. </a:t>
            </a:r>
          </a:p>
          <a:p>
            <a:r>
              <a:rPr lang="en-GB" b="1" dirty="0"/>
              <a:t>35</a:t>
            </a:r>
            <a:r>
              <a:rPr lang="en-GB" dirty="0"/>
              <a:t>	The global hydrological cycle is a closed system, so there will be no change to the inputs and outputs. Global warming will simply change the stores and flows.</a:t>
            </a:r>
          </a:p>
          <a:p>
            <a:r>
              <a:rPr lang="en-GB" b="1" dirty="0"/>
              <a:t>36</a:t>
            </a:r>
            <a:r>
              <a:rPr lang="en-GB" dirty="0"/>
              <a:t>	El Nino Southern Oscillation.</a:t>
            </a:r>
          </a:p>
          <a:p>
            <a:r>
              <a:rPr lang="en-GB" b="1" dirty="0"/>
              <a:t>37</a:t>
            </a:r>
            <a:r>
              <a:rPr lang="en-GB" dirty="0"/>
              <a:t>	Southern South America and East Africa.</a:t>
            </a:r>
          </a:p>
          <a:p>
            <a:r>
              <a:rPr lang="en-GB" b="1" dirty="0"/>
              <a:t>38</a:t>
            </a:r>
            <a:r>
              <a:rPr lang="en-GB" dirty="0"/>
              <a:t>	Decreasing rainfall in some areas. Depleted aquifers lead to problems with groundwater supplies. Rising temperatures and evaporation rates will lead to greater losses from surface water and reservoirs. More frequent cyclone and monsoon events will threaten water supplies intermittently. </a:t>
            </a:r>
          </a:p>
          <a:p>
            <a:r>
              <a:rPr lang="en-GB" b="1" dirty="0"/>
              <a:t>39</a:t>
            </a:r>
            <a:r>
              <a:rPr lang="en-GB" dirty="0"/>
              <a:t>	We do not know whether the current global warming is completely explained by human activities and the release of carbon emissions into the atmosphere. Is this human activity merely accentuating a natural change in the global climate? If the cause is human, then there are other uncertainties. Will international agreements on carbon emissions do the trick? What if major signatories to such agreements do not do what they promise?</a:t>
            </a:r>
          </a:p>
        </p:txBody>
      </p:sp>
      <p:sp>
        <p:nvSpPr>
          <p:cNvPr id="4" name="Title 3"/>
          <p:cNvSpPr>
            <a:spLocks noGrp="1"/>
          </p:cNvSpPr>
          <p:nvPr>
            <p:ph type="title"/>
          </p:nvPr>
        </p:nvSpPr>
        <p:spPr/>
        <p:txBody>
          <a:bodyPr/>
          <a:lstStyle/>
          <a:p>
            <a:endParaRPr lang="en-GB"/>
          </a:p>
        </p:txBody>
      </p:sp>
      <p:sp>
        <p:nvSpPr>
          <p:cNvPr id="5" name="Title 1"/>
          <p:cNvSpPr txBox="1">
            <a:spLocks/>
          </p:cNvSpPr>
          <p:nvPr/>
        </p:nvSpPr>
        <p:spPr>
          <a:xfrm>
            <a:off x="838200" y="365126"/>
            <a:ext cx="10515600" cy="705793"/>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u="sng"/>
              <a:t>What factors affect the hydrological cycle?</a:t>
            </a:r>
            <a:br>
              <a:rPr lang="en-GB" u="sng"/>
            </a:br>
            <a:endParaRPr lang="en-GB" u="sng" dirty="0"/>
          </a:p>
        </p:txBody>
      </p:sp>
    </p:spTree>
    <p:extLst>
      <p:ext uri="{BB962C8B-B14F-4D97-AF65-F5344CB8AC3E}">
        <p14:creationId xmlns:p14="http://schemas.microsoft.com/office/powerpoint/2010/main" val="2752890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a:lstStyle/>
          <a:p>
            <a:r>
              <a:rPr lang="en-GB" u="sng" dirty="0"/>
              <a:t>What is water insecurity and why is it increasing?</a:t>
            </a:r>
          </a:p>
        </p:txBody>
      </p:sp>
      <p:sp>
        <p:nvSpPr>
          <p:cNvPr id="3" name="Content Placeholder 2"/>
          <p:cNvSpPr>
            <a:spLocks noGrp="1"/>
          </p:cNvSpPr>
          <p:nvPr>
            <p:ph idx="1"/>
          </p:nvPr>
        </p:nvSpPr>
        <p:spPr>
          <a:xfrm>
            <a:off x="345989" y="1825625"/>
            <a:ext cx="11615352" cy="4723456"/>
          </a:xfrm>
        </p:spPr>
        <p:txBody>
          <a:bodyPr>
            <a:normAutofit fontScale="70000" lnSpcReduction="20000"/>
          </a:bodyPr>
          <a:lstStyle/>
          <a:p>
            <a:pPr marL="0" indent="0">
              <a:buNone/>
            </a:pPr>
            <a:r>
              <a:rPr lang="en-GB" b="1" dirty="0"/>
              <a:t>The causes of water insecurity</a:t>
            </a:r>
          </a:p>
          <a:p>
            <a:pPr marL="0" indent="0">
              <a:buNone/>
            </a:pPr>
            <a:r>
              <a:rPr lang="en-GB" b="1" dirty="0"/>
              <a:t>40</a:t>
            </a:r>
            <a:r>
              <a:rPr lang="en-GB" dirty="0"/>
              <a:t>	It occurs when a country cannot guarantee that it has sufficient water sources to meet current demands. Insecurity is intensified where a country has to import water.</a:t>
            </a:r>
          </a:p>
          <a:p>
            <a:pPr marL="0" indent="0">
              <a:buNone/>
            </a:pPr>
            <a:r>
              <a:rPr lang="en-GB" b="1" dirty="0"/>
              <a:t>41</a:t>
            </a:r>
            <a:r>
              <a:rPr lang="en-GB" dirty="0"/>
              <a:t>	Industrialisation; more irrigation in commercial farming; rising standard of living and increasing awareness of the importance of water to personal hygiene.</a:t>
            </a:r>
          </a:p>
          <a:p>
            <a:pPr marL="0" indent="0">
              <a:buNone/>
            </a:pPr>
            <a:r>
              <a:rPr lang="en-GB" b="1" dirty="0"/>
              <a:t>42</a:t>
            </a:r>
            <a:r>
              <a:rPr lang="en-GB" dirty="0"/>
              <a:t>	Physical scarcity occurs when more than 75% of a country’s or region’s blue water flows are being used. Economic scarcity occurs when the development of blue water sources is limited by lack of capital, technology and good governance.</a:t>
            </a:r>
          </a:p>
          <a:p>
            <a:pPr marL="0" indent="0">
              <a:buNone/>
            </a:pPr>
            <a:r>
              <a:rPr lang="en-GB" b="1" dirty="0"/>
              <a:t>43</a:t>
            </a:r>
            <a:r>
              <a:rPr lang="en-GB" dirty="0"/>
              <a:t>	Basically, because there is no water as such. Two types of environment show up on the map: ice-covered locations (Greenland, Alaska and Siberia) and deserts (Sahara, Atacama, Gobi and central Australia).</a:t>
            </a:r>
          </a:p>
          <a:p>
            <a:pPr marL="0" indent="0">
              <a:buNone/>
            </a:pPr>
            <a:r>
              <a:rPr lang="en-GB" b="1" dirty="0"/>
              <a:t>44</a:t>
            </a:r>
            <a:r>
              <a:rPr lang="en-GB" dirty="0"/>
              <a:t>	Over-pumping of groundwater in coastal locations draws in sea water. Rising sea level.</a:t>
            </a:r>
          </a:p>
          <a:p>
            <a:pPr marL="0" indent="0">
              <a:buNone/>
            </a:pPr>
            <a:r>
              <a:rPr lang="en-GB" b="1" dirty="0"/>
              <a:t>45</a:t>
            </a:r>
            <a:r>
              <a:rPr lang="en-GB" dirty="0"/>
              <a:t>	Around the Aral Sea (Uzbekistan and Kazakhstan) and Great </a:t>
            </a:r>
            <a:r>
              <a:rPr lang="en-GB" dirty="0" err="1"/>
              <a:t>Ruaha</a:t>
            </a:r>
            <a:r>
              <a:rPr lang="en-GB" dirty="0"/>
              <a:t> River (Tanzania).</a:t>
            </a:r>
          </a:p>
          <a:p>
            <a:pPr marL="0" indent="0">
              <a:buNone/>
            </a:pPr>
            <a:r>
              <a:rPr lang="en-GB" b="1" dirty="0"/>
              <a:t>46</a:t>
            </a:r>
            <a:r>
              <a:rPr lang="en-GB" dirty="0"/>
              <a:t>	Too many unknowns: rate and degree of global warming; rate of global population growth and the rise in per capita water consumption; the impact of water conservation measures; changes in desalination costs.</a:t>
            </a:r>
          </a:p>
        </p:txBody>
      </p:sp>
    </p:spTree>
    <p:extLst>
      <p:ext uri="{BB962C8B-B14F-4D97-AF65-F5344CB8AC3E}">
        <p14:creationId xmlns:p14="http://schemas.microsoft.com/office/powerpoint/2010/main" val="272406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11" y="1825624"/>
            <a:ext cx="11862486" cy="4735813"/>
          </a:xfrm>
        </p:spPr>
        <p:txBody>
          <a:bodyPr>
            <a:normAutofit fontScale="62500" lnSpcReduction="20000"/>
          </a:bodyPr>
          <a:lstStyle/>
          <a:p>
            <a:pPr marL="0" indent="0">
              <a:buNone/>
            </a:pPr>
            <a:r>
              <a:rPr lang="en-GB" b="1" dirty="0"/>
              <a:t>The consequences and risks of water insecurity</a:t>
            </a:r>
          </a:p>
          <a:p>
            <a:pPr marL="0" indent="0">
              <a:buNone/>
            </a:pPr>
            <a:r>
              <a:rPr lang="en-GB" b="1" dirty="0"/>
              <a:t>47</a:t>
            </a:r>
            <a:r>
              <a:rPr lang="en-GB" dirty="0"/>
              <a:t>	1000 US gallons of water per person per year.</a:t>
            </a:r>
          </a:p>
          <a:p>
            <a:pPr marL="0" indent="0">
              <a:buNone/>
            </a:pPr>
            <a:r>
              <a:rPr lang="en-GB" b="1" dirty="0"/>
              <a:t>48</a:t>
            </a:r>
            <a:r>
              <a:rPr lang="en-GB" dirty="0"/>
              <a:t>	Availability (quantity and quality); access (time and distance involved in obtaining safe water); capacity (how well a community manages its water); use (how efficiently the water is used in the home and by agriculture and industry); environment (ecological sustainability).</a:t>
            </a:r>
          </a:p>
          <a:p>
            <a:pPr marL="0" indent="0">
              <a:buNone/>
            </a:pPr>
            <a:r>
              <a:rPr lang="en-GB" b="1" dirty="0"/>
              <a:t>49</a:t>
            </a:r>
            <a:r>
              <a:rPr lang="en-GB" dirty="0"/>
              <a:t>	Availability; reliability; competing users; the supplier.</a:t>
            </a:r>
          </a:p>
          <a:p>
            <a:pPr marL="0" indent="0">
              <a:buNone/>
            </a:pPr>
            <a:r>
              <a:rPr lang="en-GB" b="1" dirty="0"/>
              <a:t>50</a:t>
            </a:r>
            <a:r>
              <a:rPr lang="en-GB" dirty="0"/>
              <a:t>	Water abstraction causes: dwindling groundwater stores and drying aquifers; stressed vegetation; reduced river flows; desiccation of soil and risk of soil erosion.</a:t>
            </a:r>
          </a:p>
          <a:p>
            <a:pPr marL="0" indent="0">
              <a:buNone/>
            </a:pPr>
            <a:r>
              <a:rPr lang="en-GB" b="1" dirty="0"/>
              <a:t>51</a:t>
            </a:r>
            <a:r>
              <a:rPr lang="en-GB" dirty="0"/>
              <a:t>	They are competing for a finite amount of water. Competition is essentially between the three main users: agriculture, industry and domestic. There is also conflict between these uses and tourism (especially water-based) and conservation. There is obvious conflict too where water bodies are expected to serve the dual purposes of water supply and waste disposal.</a:t>
            </a:r>
          </a:p>
          <a:p>
            <a:pPr marL="0" indent="0">
              <a:buNone/>
            </a:pPr>
            <a:r>
              <a:rPr lang="en-GB" b="1" dirty="0"/>
              <a:t>52</a:t>
            </a:r>
            <a:r>
              <a:rPr lang="en-GB" dirty="0"/>
              <a:t>	Because it is an international river — at least seven different countries share its waters and 300 million people live within the Nile Basin. Growing demands are being placed on its waters mainly for irrigation and human consumption. Egypt, which is the furthest downstream user, depends on the Nile for 95% of its water supply. Clearly, Egypt feels particularly vulnerable as it is easy for upstream countries to take more than their fair share of water, and certainly in the future they are likely to take more than they currently do. The construction of dams, for example the Renaissance Dam (Ethiopia), heightens tensions along the river and the possibility of water conflicts. Dams also limit the amount of silt being carried by the lower Nile and as a consequence the delta is being eroded.</a:t>
            </a:r>
          </a:p>
        </p:txBody>
      </p:sp>
      <p:sp>
        <p:nvSpPr>
          <p:cNvPr id="4" name="Title 1"/>
          <p:cNvSpPr txBox="1">
            <a:spLocks/>
          </p:cNvSpPr>
          <p:nvPr/>
        </p:nvSpPr>
        <p:spPr>
          <a:xfrm>
            <a:off x="838200" y="432593"/>
            <a:ext cx="10515600" cy="1325563"/>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u="sng" dirty="0"/>
              <a:t>What is water insecurity and why is it increasing?</a:t>
            </a:r>
          </a:p>
        </p:txBody>
      </p:sp>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3533108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GB" b="1" dirty="0"/>
              <a:t>Approaches to the management of water supply</a:t>
            </a:r>
            <a:endParaRPr lang="en-GB" dirty="0"/>
          </a:p>
          <a:p>
            <a:r>
              <a:rPr lang="en-GB" b="1" dirty="0"/>
              <a:t>53</a:t>
            </a:r>
            <a:r>
              <a:rPr lang="en-GB" dirty="0"/>
              <a:t>	Dams; reservoirs; </a:t>
            </a:r>
            <a:r>
              <a:rPr lang="en-GB" dirty="0" err="1"/>
              <a:t>channelisation</a:t>
            </a:r>
            <a:r>
              <a:rPr lang="en-GB" dirty="0"/>
              <a:t> of rivers.</a:t>
            </a:r>
          </a:p>
          <a:p>
            <a:r>
              <a:rPr lang="en-GB" b="1" dirty="0"/>
              <a:t>54</a:t>
            </a:r>
            <a:r>
              <a:rPr lang="en-GB" dirty="0"/>
              <a:t>	Governments, both national and local; water supply companies; economic consumers (agricultural, industrial); private consumers (residents); environmentalists.</a:t>
            </a:r>
          </a:p>
          <a:p>
            <a:r>
              <a:rPr lang="en-GB" b="1" dirty="0"/>
              <a:t>55</a:t>
            </a:r>
            <a:r>
              <a:rPr lang="en-GB" dirty="0"/>
              <a:t>	Risk in source area: drop in flow of rivers intensifies pollution and impact on ecosystems; water scarcity particularly if there is population growth and economic development.</a:t>
            </a:r>
          </a:p>
          <a:p>
            <a:r>
              <a:rPr lang="en-GB" dirty="0"/>
              <a:t>Risk in receiving area: availability of water leads to greater use; increased use for non-essential purposes (e.g. golf courses, tourism); encourages unsustainable irrigation by agri-businesses.</a:t>
            </a:r>
          </a:p>
          <a:p>
            <a:r>
              <a:rPr lang="en-GB" dirty="0"/>
              <a:t>In transfer: water losses from open canals; political risks where transfer is across national boundaries.</a:t>
            </a:r>
          </a:p>
          <a:p>
            <a:r>
              <a:rPr lang="en-GB" b="1" dirty="0"/>
              <a:t>56</a:t>
            </a:r>
            <a:r>
              <a:rPr lang="en-GB" dirty="0"/>
              <a:t>	Relates to long-term impacts of human actions — pollution and associated ecological threats. The need to ensure that water quality is maintained, is safe for human use and is free from waterborne diseases.</a:t>
            </a:r>
          </a:p>
          <a:p>
            <a:r>
              <a:rPr lang="en-GB" b="1" dirty="0"/>
              <a:t>57</a:t>
            </a:r>
            <a:r>
              <a:rPr lang="en-GB" dirty="0"/>
              <a:t>	More efficient use of irrigation water; greater use of grey water; filtration technology; water metering.</a:t>
            </a:r>
          </a:p>
          <a:p>
            <a:r>
              <a:rPr lang="en-GB" b="1" dirty="0"/>
              <a:t>58</a:t>
            </a:r>
            <a:r>
              <a:rPr lang="en-GB" dirty="0"/>
              <a:t>	A process which promotes the coordinated development and management of water, land and related resources in order to maximise the benefits in an equitable manner. It includes a number of safeguards: environmental protection; effective regulation and planning of land use; effective dialogue between providers and users; good governance and freedom from corruption.</a:t>
            </a:r>
          </a:p>
          <a:p>
            <a:r>
              <a:rPr lang="en-GB" b="1" dirty="0"/>
              <a:t>59</a:t>
            </a:r>
            <a:r>
              <a:rPr lang="en-GB" dirty="0"/>
              <a:t>	They apply to the uses of the waters of international rivers. They provide international guidelines regulating how rivers and their connected </a:t>
            </a:r>
            <a:r>
              <a:rPr lang="en-GB" dirty="0" err="1"/>
              <a:t>groundwaters</a:t>
            </a:r>
            <a:r>
              <a:rPr lang="en-GB" dirty="0"/>
              <a:t> that cross national boundaries may be used. Basically the rules ensure that all nations ‘sharing’ a river have an equitable share of its water resources. Eleven factors are taken into account in determining these equitable shares. These include the populations dependent on the water, the utilisation of the water, the economic and social needs of each state.</a:t>
            </a:r>
          </a:p>
        </p:txBody>
      </p:sp>
      <p:sp>
        <p:nvSpPr>
          <p:cNvPr id="4" name="Title 1"/>
          <p:cNvSpPr txBox="1">
            <a:spLocks/>
          </p:cNvSpPr>
          <p:nvPr/>
        </p:nvSpPr>
        <p:spPr>
          <a:xfrm>
            <a:off x="702276" y="365125"/>
            <a:ext cx="10515600" cy="1325563"/>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u="sng"/>
              <a:t>What is water insecurity and why is it increasing?</a:t>
            </a:r>
            <a:endParaRPr lang="en-GB" u="sng" dirty="0"/>
          </a:p>
        </p:txBody>
      </p:sp>
    </p:spTree>
    <p:extLst>
      <p:ext uri="{BB962C8B-B14F-4D97-AF65-F5344CB8AC3E}">
        <p14:creationId xmlns:p14="http://schemas.microsoft.com/office/powerpoint/2010/main" val="951566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71" y="1153021"/>
            <a:ext cx="5956283" cy="1259916"/>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GB" sz="800" b="1" u="sng" dirty="0"/>
              <a:t>Causes of water insecurity</a:t>
            </a:r>
          </a:p>
          <a:p>
            <a:r>
              <a:rPr lang="en-GB" sz="800" dirty="0"/>
              <a:t> Accessible surface water is a scare resource.</a:t>
            </a:r>
          </a:p>
          <a:p>
            <a:r>
              <a:rPr lang="en-GB" sz="800" dirty="0"/>
              <a:t>Increasing pressure – population growth &amp; economic development. </a:t>
            </a:r>
          </a:p>
          <a:p>
            <a:r>
              <a:rPr lang="en-GB" sz="800" dirty="0"/>
              <a:t>Mismatch in distribution of fresh water and demand for water. </a:t>
            </a:r>
          </a:p>
          <a:p>
            <a:r>
              <a:rPr lang="en-GB" sz="800" b="1" dirty="0"/>
              <a:t>Water Insecurity</a:t>
            </a:r>
            <a:r>
              <a:rPr lang="en-GB" sz="800" dirty="0"/>
              <a:t>: available water is less then 1700mᵌ per person per day. This marks the start of </a:t>
            </a:r>
            <a:r>
              <a:rPr lang="en-GB" sz="800" b="1" u="sng" dirty="0"/>
              <a:t>water stress</a:t>
            </a:r>
            <a:r>
              <a:rPr lang="en-GB" sz="800" dirty="0"/>
              <a:t>. Below 1000mᵌ gives way to </a:t>
            </a:r>
            <a:r>
              <a:rPr lang="en-GB" sz="800" b="1" u="sng" dirty="0"/>
              <a:t>water scarcity</a:t>
            </a:r>
            <a:r>
              <a:rPr lang="en-GB" sz="800" dirty="0"/>
              <a:t>.</a:t>
            </a:r>
          </a:p>
          <a:p>
            <a:pPr marL="0" indent="0">
              <a:buNone/>
            </a:pPr>
            <a:endParaRPr lang="en-GB" sz="800" b="1" dirty="0"/>
          </a:p>
        </p:txBody>
      </p:sp>
      <p:sp>
        <p:nvSpPr>
          <p:cNvPr id="4" name="Title 1"/>
          <p:cNvSpPr txBox="1">
            <a:spLocks/>
          </p:cNvSpPr>
          <p:nvPr/>
        </p:nvSpPr>
        <p:spPr>
          <a:xfrm>
            <a:off x="104931" y="96253"/>
            <a:ext cx="5952025" cy="373304"/>
          </a:xfrm>
          <a:prstGeom prst="rect">
            <a:avLst/>
          </a:prstGeom>
          <a:solidFill>
            <a:schemeClr val="accent2">
              <a:lumMod val="20000"/>
              <a:lumOff val="80000"/>
            </a:schemeClr>
          </a:solidFill>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1000" u="sng" dirty="0"/>
              <a:t>The water cycle and insecurity –</a:t>
            </a:r>
            <a:r>
              <a:rPr lang="en-GB" sz="1000" b="1" u="sng" dirty="0"/>
              <a:t> </a:t>
            </a:r>
            <a:br>
              <a:rPr lang="en-GB" sz="1000" b="1" u="sng" dirty="0"/>
            </a:br>
            <a:r>
              <a:rPr lang="en-GB" sz="1000" b="1" dirty="0"/>
              <a:t>EQ3: How does water insecurity occur and why is it becoming such a global issue for the 21</a:t>
            </a:r>
            <a:r>
              <a:rPr lang="en-GB" sz="1000" b="1" baseline="30000" dirty="0"/>
              <a:t>st</a:t>
            </a:r>
            <a:r>
              <a:rPr lang="en-GB" sz="1000" b="1" dirty="0"/>
              <a:t> Century? </a:t>
            </a:r>
            <a:endParaRPr lang="en-GB" sz="1000" u="sng" dirty="0"/>
          </a:p>
        </p:txBody>
      </p:sp>
      <p:sp>
        <p:nvSpPr>
          <p:cNvPr id="6" name="Content Placeholder 2"/>
          <p:cNvSpPr txBox="1">
            <a:spLocks/>
          </p:cNvSpPr>
          <p:nvPr/>
        </p:nvSpPr>
        <p:spPr>
          <a:xfrm>
            <a:off x="90871" y="2441427"/>
            <a:ext cx="5957041" cy="52886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800" b="1" u="sng" dirty="0"/>
              <a:t>Water Availability </a:t>
            </a:r>
            <a:r>
              <a:rPr lang="en-GB" sz="800" dirty="0"/>
              <a:t>– conditioned by climate. </a:t>
            </a:r>
          </a:p>
          <a:p>
            <a:pPr marL="0" indent="0">
              <a:buFont typeface="Arial" panose="020B0604020202020204" pitchFamily="34" charset="0"/>
              <a:buNone/>
            </a:pPr>
            <a:r>
              <a:rPr lang="en-GB" sz="800" dirty="0"/>
              <a:t>The availability of water for human use is affected by a range of human and physical factors. E.g. evaporation, discharge into the sea, contamination, over-abstraction. </a:t>
            </a:r>
          </a:p>
        </p:txBody>
      </p:sp>
      <p:sp>
        <p:nvSpPr>
          <p:cNvPr id="11" name="Subtitle 2"/>
          <p:cNvSpPr txBox="1">
            <a:spLocks/>
          </p:cNvSpPr>
          <p:nvPr/>
        </p:nvSpPr>
        <p:spPr>
          <a:xfrm>
            <a:off x="90871" y="531933"/>
            <a:ext cx="5966085" cy="58516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900" b="1" u="sng" dirty="0"/>
              <a:t>Key themes</a:t>
            </a:r>
          </a:p>
          <a:p>
            <a:pPr marL="36000">
              <a:spcBef>
                <a:spcPts val="0"/>
              </a:spcBef>
              <a:buFontTx/>
              <a:buChar char="-"/>
            </a:pPr>
            <a:r>
              <a:rPr lang="en-GB" sz="900" dirty="0"/>
              <a:t>Water insecurity is a concern for many countries and is the outcome of both physical and human factors. </a:t>
            </a:r>
          </a:p>
          <a:p>
            <a:pPr marL="36000">
              <a:spcBef>
                <a:spcPts val="0"/>
              </a:spcBef>
              <a:buFontTx/>
              <a:buChar char="-"/>
            </a:pPr>
            <a:r>
              <a:rPr lang="en-GB" sz="900" dirty="0"/>
              <a:t>Bring both serious consequences and risks. </a:t>
            </a:r>
          </a:p>
          <a:p>
            <a:pPr marL="36000">
              <a:spcBef>
                <a:spcPts val="0"/>
              </a:spcBef>
              <a:buFontTx/>
              <a:buChar char="-"/>
            </a:pPr>
            <a:r>
              <a:rPr lang="en-GB" sz="900" dirty="0"/>
              <a:t>Growing need for sustainable management of water supplies. </a:t>
            </a:r>
          </a:p>
        </p:txBody>
      </p:sp>
      <p:sp>
        <p:nvSpPr>
          <p:cNvPr id="9" name="TextBox 8"/>
          <p:cNvSpPr txBox="1"/>
          <p:nvPr/>
        </p:nvSpPr>
        <p:spPr>
          <a:xfrm>
            <a:off x="95129" y="3008270"/>
            <a:ext cx="595202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800" b="1" u="sng" dirty="0"/>
              <a:t>Rising Water Demand</a:t>
            </a:r>
            <a:r>
              <a:rPr lang="en-GB" sz="800" dirty="0"/>
              <a:t> - Population growth, economic development, rising living standards.</a:t>
            </a:r>
          </a:p>
          <a:p>
            <a:r>
              <a:rPr lang="en-GB" sz="800" dirty="0"/>
              <a:t>- In addition to the rising demand there is increasing competition between users. </a:t>
            </a:r>
          </a:p>
        </p:txBody>
      </p:sp>
      <p:sp>
        <p:nvSpPr>
          <p:cNvPr id="13" name="Content Placeholder 2"/>
          <p:cNvSpPr txBox="1">
            <a:spLocks/>
          </p:cNvSpPr>
          <p:nvPr/>
        </p:nvSpPr>
        <p:spPr>
          <a:xfrm>
            <a:off x="6124575" y="5787"/>
            <a:ext cx="6026996" cy="139771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800" b="1" u="sng" dirty="0"/>
              <a:t>Consequences</a:t>
            </a:r>
          </a:p>
          <a:p>
            <a:pPr marL="0" indent="0">
              <a:buFont typeface="Arial" panose="020B0604020202020204" pitchFamily="34" charset="0"/>
              <a:buNone/>
            </a:pPr>
            <a:r>
              <a:rPr lang="en-GB" sz="800" dirty="0"/>
              <a:t> </a:t>
            </a:r>
          </a:p>
        </p:txBody>
      </p:sp>
      <p:graphicFrame>
        <p:nvGraphicFramePr>
          <p:cNvPr id="14" name="Table 13"/>
          <p:cNvGraphicFramePr>
            <a:graphicFrameLocks noGrp="1"/>
          </p:cNvGraphicFramePr>
          <p:nvPr/>
        </p:nvGraphicFramePr>
        <p:xfrm>
          <a:off x="6201238" y="229980"/>
          <a:ext cx="5873670" cy="1078813"/>
        </p:xfrm>
        <a:graphic>
          <a:graphicData uri="http://schemas.openxmlformats.org/drawingml/2006/table">
            <a:tbl>
              <a:tblPr firstRow="1" bandRow="1">
                <a:tableStyleId>{21E4AEA4-8DFA-4A89-87EB-49C32662AFE0}</a:tableStyleId>
              </a:tblPr>
              <a:tblGrid>
                <a:gridCol w="2936835">
                  <a:extLst>
                    <a:ext uri="{9D8B030D-6E8A-4147-A177-3AD203B41FA5}">
                      <a16:colId xmlns:a16="http://schemas.microsoft.com/office/drawing/2014/main" val="20000"/>
                    </a:ext>
                  </a:extLst>
                </a:gridCol>
                <a:gridCol w="2936835">
                  <a:extLst>
                    <a:ext uri="{9D8B030D-6E8A-4147-A177-3AD203B41FA5}">
                      <a16:colId xmlns:a16="http://schemas.microsoft.com/office/drawing/2014/main" val="20001"/>
                    </a:ext>
                  </a:extLst>
                </a:gridCol>
              </a:tblGrid>
              <a:tr h="179057">
                <a:tc>
                  <a:txBody>
                    <a:bodyPr/>
                    <a:lstStyle/>
                    <a:p>
                      <a:pPr algn="ctr"/>
                      <a:r>
                        <a:rPr lang="en-GB" sz="1000" b="1" i="1" dirty="0">
                          <a:solidFill>
                            <a:schemeClr val="tx1"/>
                          </a:solidFill>
                        </a:rPr>
                        <a:t>Physical Scarcity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00" b="1" i="1" dirty="0">
                          <a:solidFill>
                            <a:schemeClr val="tx1"/>
                          </a:solidFill>
                        </a:rPr>
                        <a:t>Economic Scarcity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34973">
                <a:tc>
                  <a:txBody>
                    <a:bodyPr/>
                    <a:lstStyle/>
                    <a:p>
                      <a:pPr marL="0" indent="0" algn="ctr">
                        <a:buFont typeface="Arial" panose="020B0604020202020204" pitchFamily="34" charset="0"/>
                        <a:buNone/>
                      </a:pPr>
                      <a:endParaRPr lang="en-GB" sz="1000" b="1" i="1"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endParaRPr lang="en-GB" sz="1000" b="1"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5" name="Subtitle 2"/>
          <p:cNvSpPr txBox="1">
            <a:spLocks/>
          </p:cNvSpPr>
          <p:nvPr/>
        </p:nvSpPr>
        <p:spPr>
          <a:xfrm>
            <a:off x="104931" y="3384807"/>
            <a:ext cx="5942981" cy="140787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800" b="1" u="sng" dirty="0"/>
              <a:t>Water supply and economic development</a:t>
            </a:r>
          </a:p>
          <a:p>
            <a:r>
              <a:rPr lang="en-GB" sz="800" b="1" u="sng" dirty="0"/>
              <a:t>Agriculture</a:t>
            </a:r>
            <a:r>
              <a:rPr lang="en-GB" sz="800" dirty="0"/>
              <a:t> – 20% of world’s land is under full irrigation. 30% of that comes from dams and their irrigation canals. Majority is pumped from aquifers leading to groundwater depletion (China, USA). </a:t>
            </a:r>
          </a:p>
          <a:p>
            <a:r>
              <a:rPr lang="en-GB" sz="800" b="1" u="sng" dirty="0"/>
              <a:t>Industry and energy</a:t>
            </a:r>
            <a:r>
              <a:rPr lang="en-GB" sz="800" dirty="0"/>
              <a:t> – 20% of freshwater use is for industry (chemicals, electronics) and energy production. Pollution is a major problem associated with this. Half of water used for energy is for HEP / cooling, this does not causes major concern. Growth of biofuels is increasing demand for water.</a:t>
            </a:r>
          </a:p>
          <a:p>
            <a:r>
              <a:rPr lang="en-GB" sz="800" b="1" u="sng" dirty="0"/>
              <a:t>Domestic use</a:t>
            </a:r>
            <a:r>
              <a:rPr lang="en-GB" sz="800" dirty="0"/>
              <a:t> – Improving living standards = increased water consumption. Safe water is vital for human health, poor sanitation / polluted water is having debilitating effects of human health. </a:t>
            </a:r>
            <a:r>
              <a:rPr lang="en-GB" sz="800" dirty="0" err="1"/>
              <a:t>E.g</a:t>
            </a:r>
            <a:r>
              <a:rPr lang="en-GB" sz="800" dirty="0"/>
              <a:t> diseases such as typhoid, cholera and providing a breeding ground for disease vectors carrying things such as malaria.   </a:t>
            </a:r>
          </a:p>
          <a:p>
            <a:pPr marL="0" indent="0">
              <a:buNone/>
            </a:pPr>
            <a:endParaRPr lang="en-GB" sz="800" b="1" u="sng" dirty="0"/>
          </a:p>
        </p:txBody>
      </p:sp>
      <p:sp>
        <p:nvSpPr>
          <p:cNvPr id="16" name="TextBox 15"/>
          <p:cNvSpPr txBox="1"/>
          <p:nvPr/>
        </p:nvSpPr>
        <p:spPr>
          <a:xfrm>
            <a:off x="104931" y="4830663"/>
            <a:ext cx="595704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800" b="1" u="sng" dirty="0"/>
              <a:t>Safe Water</a:t>
            </a:r>
            <a:r>
              <a:rPr lang="en-GB" sz="800" dirty="0"/>
              <a:t> (fit for human consumption).</a:t>
            </a:r>
          </a:p>
          <a:p>
            <a:r>
              <a:rPr lang="en-GB" sz="800" dirty="0"/>
              <a:t> - Is this a human right or a commodity for which a realistic price should be paid? </a:t>
            </a:r>
          </a:p>
          <a:p>
            <a:pPr marL="285750" indent="-285750">
              <a:buFontTx/>
              <a:buChar char="-"/>
            </a:pPr>
            <a:r>
              <a:rPr lang="en-GB" sz="800" dirty="0"/>
              <a:t>Mush of water supply industry is run by private companies. </a:t>
            </a:r>
          </a:p>
          <a:p>
            <a:pPr marL="285750" indent="-285750">
              <a:buFontTx/>
              <a:buChar char="-"/>
            </a:pPr>
            <a:r>
              <a:rPr lang="en-GB" sz="800" dirty="0"/>
              <a:t>Charities such as </a:t>
            </a:r>
            <a:r>
              <a:rPr lang="en-GB" sz="800" dirty="0" err="1"/>
              <a:t>WaterAid</a:t>
            </a:r>
            <a:r>
              <a:rPr lang="en-GB" sz="800" dirty="0"/>
              <a:t> also play a significant role in developing countries. </a:t>
            </a:r>
          </a:p>
        </p:txBody>
      </p:sp>
      <p:sp>
        <p:nvSpPr>
          <p:cNvPr id="17" name="Content Placeholder 2"/>
          <p:cNvSpPr txBox="1">
            <a:spLocks/>
          </p:cNvSpPr>
          <p:nvPr/>
        </p:nvSpPr>
        <p:spPr>
          <a:xfrm>
            <a:off x="6137042" y="3171917"/>
            <a:ext cx="6026996" cy="207413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800" b="1" u="sng" dirty="0"/>
              <a:t>Approaches to managing water supply</a:t>
            </a:r>
            <a:r>
              <a:rPr lang="en-GB" sz="800" u="sng" dirty="0"/>
              <a:t> –</a:t>
            </a:r>
            <a:r>
              <a:rPr lang="en-GB" sz="800" dirty="0"/>
              <a:t>due to the large number of players involved there are conflicting views about the best way to manage supplies.  </a:t>
            </a:r>
            <a:r>
              <a:rPr lang="en-GB" sz="800" b="1" u="sng" dirty="0"/>
              <a:t> </a:t>
            </a:r>
          </a:p>
          <a:p>
            <a:pPr marL="0" indent="0">
              <a:buFont typeface="Arial" panose="020B0604020202020204" pitchFamily="34" charset="0"/>
              <a:buNone/>
            </a:pPr>
            <a:endParaRPr lang="en-GB" sz="800" b="1" u="sng" dirty="0"/>
          </a:p>
        </p:txBody>
      </p:sp>
      <p:sp>
        <p:nvSpPr>
          <p:cNvPr id="18" name="TextBox 17"/>
          <p:cNvSpPr txBox="1"/>
          <p:nvPr/>
        </p:nvSpPr>
        <p:spPr>
          <a:xfrm>
            <a:off x="59569" y="5453421"/>
            <a:ext cx="5997387" cy="1323439"/>
          </a:xfrm>
          <a:prstGeom prst="rect">
            <a:avLst/>
          </a:prstGeom>
          <a:solidFill>
            <a:schemeClr val="bg1">
              <a:lumMod val="9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800" b="1" u="sng" dirty="0"/>
              <a:t>Synoptic Themes: </a:t>
            </a:r>
            <a:r>
              <a:rPr lang="en-GB" sz="800" u="sng" dirty="0"/>
              <a:t> </a:t>
            </a:r>
          </a:p>
          <a:p>
            <a:r>
              <a:rPr lang="en-GB" sz="800" dirty="0"/>
              <a:t>1. Where in the world are in imminent danger of becoming victims of water scarcity? Who should identify this? How confident can we be that projections are accurate and reliable? </a:t>
            </a:r>
          </a:p>
          <a:p>
            <a:r>
              <a:rPr lang="en-GB" sz="800" dirty="0"/>
              <a:t>2. Conflicts can occur at any scale from local to international.</a:t>
            </a:r>
          </a:p>
          <a:p>
            <a:r>
              <a:rPr lang="en-GB" sz="800" b="1" dirty="0"/>
              <a:t>- Local - </a:t>
            </a:r>
            <a:r>
              <a:rPr lang="en-GB" sz="800" dirty="0"/>
              <a:t> key players are water users (farmers, industrialists, households). Their views differ from other players such as planners, environmentalists and water providers. </a:t>
            </a:r>
          </a:p>
          <a:p>
            <a:r>
              <a:rPr lang="en-GB" sz="800" b="1" dirty="0"/>
              <a:t>- Internationally - </a:t>
            </a:r>
            <a:r>
              <a:rPr lang="en-GB" sz="800" dirty="0"/>
              <a:t> key players include governments and users of trans-boundary water sources and in some cases organisations like the UN. </a:t>
            </a:r>
          </a:p>
          <a:p>
            <a:r>
              <a:rPr lang="en-GB" sz="800" b="1" dirty="0"/>
              <a:t>3. </a:t>
            </a:r>
            <a:r>
              <a:rPr lang="en-GB" sz="800" dirty="0"/>
              <a:t>Attitudes to water usage and supply vary. Some see clean water as a human right, others as a need. Some businesses secure their water regardless of the costs and environmentalists insist provision must be sustainable.  This can lead to tensions and conflicts at both local and international scales between a variety of players. </a:t>
            </a:r>
            <a:endParaRPr lang="en-GB" sz="800" b="1" dirty="0"/>
          </a:p>
        </p:txBody>
      </p:sp>
      <p:sp>
        <p:nvSpPr>
          <p:cNvPr id="19" name="Content Placeholder 2"/>
          <p:cNvSpPr txBox="1">
            <a:spLocks/>
          </p:cNvSpPr>
          <p:nvPr/>
        </p:nvSpPr>
        <p:spPr>
          <a:xfrm>
            <a:off x="6137042" y="1460075"/>
            <a:ext cx="2826205" cy="165526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800" b="1" u="sng" dirty="0"/>
              <a:t>Potential Conflicts - </a:t>
            </a:r>
            <a:r>
              <a:rPr lang="en-GB" sz="800" dirty="0"/>
              <a:t>Within countries ‘water wars’ occur between competing demands e.g. irrigation, energy, domestic use, energy. Trans-boundary water sources can see a raised competition and lead to international tensions and conflict. </a:t>
            </a:r>
          </a:p>
          <a:p>
            <a:pPr marL="0" indent="0">
              <a:lnSpc>
                <a:spcPct val="100000"/>
              </a:lnSpc>
              <a:spcBef>
                <a:spcPts val="0"/>
              </a:spcBef>
              <a:buFont typeface="Arial" panose="020B0604020202020204" pitchFamily="34" charset="0"/>
              <a:buNone/>
            </a:pPr>
            <a:r>
              <a:rPr lang="en-GB" sz="800" b="1" u="sng" dirty="0"/>
              <a:t>CASE STUDY – The Nile</a:t>
            </a:r>
          </a:p>
          <a:p>
            <a:pPr>
              <a:lnSpc>
                <a:spcPct val="100000"/>
              </a:lnSpc>
              <a:spcBef>
                <a:spcPts val="0"/>
              </a:spcBef>
            </a:pPr>
            <a:r>
              <a:rPr lang="en-GB" sz="800" dirty="0"/>
              <a:t> -6700km – longest river in the world. </a:t>
            </a:r>
          </a:p>
          <a:p>
            <a:pPr>
              <a:lnSpc>
                <a:spcPct val="100000"/>
              </a:lnSpc>
              <a:spcBef>
                <a:spcPts val="0"/>
              </a:spcBef>
            </a:pPr>
            <a:r>
              <a:rPr lang="en-GB" sz="800" dirty="0"/>
              <a:t>11 countries compete for its water. </a:t>
            </a:r>
          </a:p>
          <a:p>
            <a:pPr>
              <a:lnSpc>
                <a:spcPct val="100000"/>
              </a:lnSpc>
              <a:spcBef>
                <a:spcPts val="0"/>
              </a:spcBef>
            </a:pPr>
            <a:r>
              <a:rPr lang="en-GB" sz="800" dirty="0"/>
              <a:t>300 million people live within the Nile basin – rate of population growth is rapid. It’s set to double by 2030. </a:t>
            </a:r>
          </a:p>
          <a:p>
            <a:pPr>
              <a:lnSpc>
                <a:spcPct val="100000"/>
              </a:lnSpc>
              <a:spcBef>
                <a:spcPts val="0"/>
              </a:spcBef>
            </a:pPr>
            <a:r>
              <a:rPr lang="en-GB" sz="800" dirty="0"/>
              <a:t>Key uses = domestic consumption, growing crops and HEP generation. </a:t>
            </a:r>
          </a:p>
          <a:p>
            <a:pPr>
              <a:lnSpc>
                <a:spcPct val="100000"/>
              </a:lnSpc>
              <a:spcBef>
                <a:spcPts val="0"/>
              </a:spcBef>
            </a:pPr>
            <a:r>
              <a:rPr lang="en-GB" sz="800" dirty="0"/>
              <a:t>Flash points = damns in Sudan and Ethiopia restricting flow downstream in Egypt. </a:t>
            </a:r>
          </a:p>
        </p:txBody>
      </p:sp>
      <p:graphicFrame>
        <p:nvGraphicFramePr>
          <p:cNvPr id="20" name="Table 19"/>
          <p:cNvGraphicFramePr>
            <a:graphicFrameLocks noGrp="1"/>
          </p:cNvGraphicFramePr>
          <p:nvPr/>
        </p:nvGraphicFramePr>
        <p:xfrm>
          <a:off x="6213705" y="3433828"/>
          <a:ext cx="5873670" cy="1724108"/>
        </p:xfrm>
        <a:graphic>
          <a:graphicData uri="http://schemas.openxmlformats.org/drawingml/2006/table">
            <a:tbl>
              <a:tblPr firstRow="1" bandRow="1">
                <a:tableStyleId>{21E4AEA4-8DFA-4A89-87EB-49C32662AFE0}</a:tableStyleId>
              </a:tblPr>
              <a:tblGrid>
                <a:gridCol w="2936835">
                  <a:extLst>
                    <a:ext uri="{9D8B030D-6E8A-4147-A177-3AD203B41FA5}">
                      <a16:colId xmlns:a16="http://schemas.microsoft.com/office/drawing/2014/main" val="20000"/>
                    </a:ext>
                  </a:extLst>
                </a:gridCol>
                <a:gridCol w="2936835">
                  <a:extLst>
                    <a:ext uri="{9D8B030D-6E8A-4147-A177-3AD203B41FA5}">
                      <a16:colId xmlns:a16="http://schemas.microsoft.com/office/drawing/2014/main" val="20001"/>
                    </a:ext>
                  </a:extLst>
                </a:gridCol>
              </a:tblGrid>
              <a:tr h="223495">
                <a:tc>
                  <a:txBody>
                    <a:bodyPr/>
                    <a:lstStyle/>
                    <a:p>
                      <a:pPr algn="ctr"/>
                      <a:r>
                        <a:rPr lang="en-GB" sz="800" dirty="0">
                          <a:solidFill>
                            <a:schemeClr val="tx1"/>
                          </a:solidFill>
                        </a:rPr>
                        <a:t>Hard-engineering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800" dirty="0">
                          <a:solidFill>
                            <a:schemeClr val="tx1"/>
                          </a:solidFill>
                        </a:rPr>
                        <a:t>Sustainable</a:t>
                      </a:r>
                      <a:r>
                        <a:rPr lang="en-GB" sz="800" baseline="0" dirty="0">
                          <a:solidFill>
                            <a:schemeClr val="tx1"/>
                          </a:solidFill>
                        </a:rPr>
                        <a:t> management</a:t>
                      </a:r>
                      <a:endParaRPr lang="en-GB"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00613">
                <a:tc>
                  <a:txBody>
                    <a:bodyPr/>
                    <a:lstStyle/>
                    <a:p>
                      <a:pPr marL="285750" indent="-285750" algn="l">
                        <a:buFont typeface="Arial" panose="020B0604020202020204" pitchFamily="34" charset="0"/>
                        <a:buChar char="•"/>
                      </a:pPr>
                      <a:r>
                        <a:rPr lang="en-GB" sz="800" b="1" baseline="0" dirty="0"/>
                        <a:t>Water Transfers</a:t>
                      </a:r>
                      <a:r>
                        <a:rPr lang="en-GB" sz="800" b="0" baseline="0" dirty="0"/>
                        <a:t> </a:t>
                      </a:r>
                    </a:p>
                    <a:p>
                      <a:pPr marL="285750" indent="-285750" algn="l">
                        <a:buFont typeface="Arial" panose="020B0604020202020204" pitchFamily="34" charset="0"/>
                        <a:buChar char="•"/>
                      </a:pPr>
                      <a:endParaRPr lang="en-GB" sz="800" b="0" baseline="0" dirty="0"/>
                    </a:p>
                    <a:p>
                      <a:pPr marL="285750" indent="-285750" algn="l">
                        <a:buFont typeface="Arial" panose="020B0604020202020204" pitchFamily="34" charset="0"/>
                        <a:buChar char="•"/>
                      </a:pPr>
                      <a:endParaRPr lang="en-GB" sz="800" b="0" baseline="0" dirty="0"/>
                    </a:p>
                    <a:p>
                      <a:pPr marL="285750" indent="-285750" algn="l">
                        <a:buFont typeface="Arial" panose="020B0604020202020204" pitchFamily="34" charset="0"/>
                        <a:buChar char="•"/>
                      </a:pPr>
                      <a:endParaRPr lang="en-GB" sz="800" b="1" baseline="0" dirty="0"/>
                    </a:p>
                    <a:p>
                      <a:pPr marL="285750" indent="-285750" algn="l">
                        <a:buFont typeface="Arial" panose="020B0604020202020204" pitchFamily="34" charset="0"/>
                        <a:buChar char="•"/>
                      </a:pPr>
                      <a:r>
                        <a:rPr lang="en-GB" sz="800" b="1" baseline="0" dirty="0"/>
                        <a:t>Mega dams</a:t>
                      </a:r>
                      <a:endParaRPr lang="en-GB" sz="800" b="0" baseline="0" dirty="0"/>
                    </a:p>
                    <a:p>
                      <a:pPr marL="285750" indent="-285750" algn="l">
                        <a:buFont typeface="Arial" panose="020B0604020202020204" pitchFamily="34" charset="0"/>
                        <a:buChar char="•"/>
                      </a:pPr>
                      <a:endParaRPr lang="en-GB" sz="800" b="1" baseline="0" dirty="0"/>
                    </a:p>
                    <a:p>
                      <a:pPr marL="285750" indent="-285750" algn="l">
                        <a:buFont typeface="Arial" panose="020B0604020202020204" pitchFamily="34" charset="0"/>
                        <a:buChar char="•"/>
                      </a:pPr>
                      <a:endParaRPr lang="en-GB" sz="800" b="1" baseline="0" dirty="0"/>
                    </a:p>
                    <a:p>
                      <a:pPr marL="285750" indent="-285750" algn="l">
                        <a:buFont typeface="Arial" panose="020B0604020202020204" pitchFamily="34" charset="0"/>
                        <a:buChar char="•"/>
                      </a:pPr>
                      <a:endParaRPr lang="en-GB" sz="800" b="1" baseline="0" dirty="0"/>
                    </a:p>
                    <a:p>
                      <a:pPr marL="285750" indent="-285750" algn="l">
                        <a:buFont typeface="Arial" panose="020B0604020202020204" pitchFamily="34" charset="0"/>
                        <a:buChar char="•"/>
                      </a:pPr>
                      <a:r>
                        <a:rPr lang="en-GB" sz="800" b="1" baseline="0" dirty="0"/>
                        <a:t>Desalination</a:t>
                      </a:r>
                      <a:endParaRPr lang="en-GB" sz="800" b="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GB" sz="800" b="1" dirty="0"/>
                        <a:t> AIMS</a:t>
                      </a:r>
                      <a:endParaRPr lang="en-GB" sz="800" b="0" baseline="0" dirty="0"/>
                    </a:p>
                    <a:p>
                      <a:pPr marL="285750" indent="-285750" algn="l">
                        <a:buFont typeface="Arial" panose="020B0604020202020204" pitchFamily="34" charset="0"/>
                        <a:buChar char="•"/>
                      </a:pPr>
                      <a:endParaRPr lang="en-GB" sz="800" b="0" baseline="0" dirty="0"/>
                    </a:p>
                    <a:p>
                      <a:pPr marL="285750" indent="-285750" algn="l">
                        <a:buFont typeface="Arial" panose="020B0604020202020204" pitchFamily="34" charset="0"/>
                        <a:buChar char="•"/>
                      </a:pPr>
                      <a:r>
                        <a:rPr lang="en-GB" sz="800" b="1" baseline="0" dirty="0"/>
                        <a:t>Smart irrigation</a:t>
                      </a:r>
                    </a:p>
                    <a:p>
                      <a:pPr marL="0" indent="0" algn="l">
                        <a:buFont typeface="Arial" panose="020B0604020202020204" pitchFamily="34" charset="0"/>
                        <a:buNone/>
                      </a:pPr>
                      <a:endParaRPr lang="en-GB" sz="800" b="1" baseline="0" dirty="0"/>
                    </a:p>
                    <a:p>
                      <a:pPr marL="285750" indent="-285750" algn="l">
                        <a:buFont typeface="Arial" panose="020B0604020202020204" pitchFamily="34" charset="0"/>
                        <a:buChar char="•"/>
                      </a:pPr>
                      <a:r>
                        <a:rPr lang="en-GB" sz="800" b="1" baseline="0" dirty="0"/>
                        <a:t>Hydroponics</a:t>
                      </a:r>
                      <a:r>
                        <a:rPr lang="en-GB" sz="800" b="0" baseline="0" dirty="0"/>
                        <a:t> </a:t>
                      </a:r>
                    </a:p>
                    <a:p>
                      <a:pPr marL="0" indent="0" algn="l">
                        <a:buFont typeface="Arial" panose="020B0604020202020204" pitchFamily="34" charset="0"/>
                        <a:buNone/>
                      </a:pPr>
                      <a:endParaRPr lang="en-GB" sz="800" b="0" baseline="0" dirty="0"/>
                    </a:p>
                    <a:p>
                      <a:pPr marL="285750" indent="-285750" algn="l">
                        <a:buFont typeface="Arial" panose="020B0604020202020204" pitchFamily="34" charset="0"/>
                        <a:buChar char="•"/>
                      </a:pPr>
                      <a:r>
                        <a:rPr lang="en-GB" sz="800" b="1" baseline="0" dirty="0"/>
                        <a:t>Rainwater harvesting </a:t>
                      </a:r>
                    </a:p>
                    <a:p>
                      <a:pPr marL="0" indent="0" algn="l">
                        <a:buFont typeface="Arial" panose="020B0604020202020204" pitchFamily="34" charset="0"/>
                        <a:buNone/>
                      </a:pPr>
                      <a:endParaRPr lang="en-GB" sz="800" b="1" baseline="0" dirty="0"/>
                    </a:p>
                    <a:p>
                      <a:pPr marL="285750" indent="-285750" algn="l">
                        <a:buFont typeface="Arial" panose="020B0604020202020204" pitchFamily="34" charset="0"/>
                        <a:buChar char="•"/>
                      </a:pPr>
                      <a:r>
                        <a:rPr lang="en-GB" sz="800" b="1" baseline="0" dirty="0"/>
                        <a:t>Filtration technology </a:t>
                      </a:r>
                    </a:p>
                    <a:p>
                      <a:pPr marL="0" indent="0" algn="l">
                        <a:buFont typeface="Arial" panose="020B0604020202020204" pitchFamily="34" charset="0"/>
                        <a:buNone/>
                      </a:pPr>
                      <a:endParaRPr lang="en-GB" sz="800" b="1" baseline="0" dirty="0"/>
                    </a:p>
                    <a:p>
                      <a:pPr marL="285750" indent="-285750" algn="l">
                        <a:buFont typeface="Arial" panose="020B0604020202020204" pitchFamily="34" charset="0"/>
                        <a:buChar char="•"/>
                      </a:pPr>
                      <a:r>
                        <a:rPr lang="en-GB" sz="800" b="1" baseline="0" dirty="0"/>
                        <a:t>Restoration</a:t>
                      </a:r>
                      <a:endParaRPr lang="en-GB" sz="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1" name="Content Placeholder 2"/>
          <p:cNvSpPr txBox="1">
            <a:spLocks/>
          </p:cNvSpPr>
          <p:nvPr/>
        </p:nvSpPr>
        <p:spPr>
          <a:xfrm>
            <a:off x="6122983" y="5302630"/>
            <a:ext cx="6028589" cy="151610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800" b="1" u="sng" dirty="0"/>
              <a:t>Integrated Drainage Basin Management (IWRM) </a:t>
            </a:r>
            <a:r>
              <a:rPr lang="en-GB" sz="800" u="sng" dirty="0"/>
              <a:t>– </a:t>
            </a:r>
            <a:r>
              <a:rPr lang="en-GB" sz="800" dirty="0"/>
              <a:t>first advocated in late 1990’s. Emphasises the river basin as a logical geographical unit for the management of water resources. Based on achieving a close cooperation between users and players with a holistic approach to ensure:</a:t>
            </a:r>
          </a:p>
          <a:p>
            <a:pPr marL="342900" indent="-342900">
              <a:spcBef>
                <a:spcPts val="0"/>
              </a:spcBef>
              <a:buFont typeface="Arial" panose="020B0604020202020204" pitchFamily="34" charset="0"/>
              <a:buAutoNum type="arabicPeriod"/>
            </a:pPr>
            <a:r>
              <a:rPr lang="en-GB" sz="800" b="1" dirty="0"/>
              <a:t>Environmental quality </a:t>
            </a:r>
          </a:p>
          <a:p>
            <a:pPr marL="342900" indent="-342900">
              <a:spcBef>
                <a:spcPts val="0"/>
              </a:spcBef>
              <a:buFont typeface="Arial" panose="020B0604020202020204" pitchFamily="34" charset="0"/>
              <a:buAutoNum type="arabicPeriod"/>
            </a:pPr>
            <a:r>
              <a:rPr lang="en-GB" sz="800" b="1" dirty="0"/>
              <a:t>Water is used with maximum efficiency </a:t>
            </a:r>
          </a:p>
          <a:p>
            <a:pPr marL="342900" indent="-342900">
              <a:spcBef>
                <a:spcPts val="0"/>
              </a:spcBef>
              <a:buFont typeface="Arial" panose="020B0604020202020204" pitchFamily="34" charset="0"/>
              <a:buAutoNum type="arabicPeriod"/>
            </a:pPr>
            <a:r>
              <a:rPr lang="en-GB" sz="800" b="1" dirty="0"/>
              <a:t>Equitable distribution among users </a:t>
            </a:r>
          </a:p>
          <a:p>
            <a:pPr marL="0" indent="0">
              <a:spcBef>
                <a:spcPts val="0"/>
              </a:spcBef>
              <a:buNone/>
            </a:pPr>
            <a:r>
              <a:rPr lang="en-GB" sz="800" dirty="0"/>
              <a:t>IWRM tends to work well at a community level, but not so well in larger basins, especially if an international boundary is involved. </a:t>
            </a:r>
          </a:p>
          <a:p>
            <a:pPr marL="0" indent="0">
              <a:spcBef>
                <a:spcPts val="0"/>
              </a:spcBef>
              <a:buNone/>
            </a:pPr>
            <a:r>
              <a:rPr lang="en-GB" sz="800" u="sng" dirty="0"/>
              <a:t>Water sharing treaties and frameworks:</a:t>
            </a:r>
          </a:p>
          <a:p>
            <a:pPr>
              <a:spcBef>
                <a:spcPts val="0"/>
              </a:spcBef>
            </a:pPr>
            <a:r>
              <a:rPr lang="en-GB" sz="800" dirty="0"/>
              <a:t>Helsinki Rules – equitable use and shares concepts </a:t>
            </a:r>
          </a:p>
          <a:p>
            <a:pPr>
              <a:spcBef>
                <a:spcPts val="0"/>
              </a:spcBef>
            </a:pPr>
            <a:r>
              <a:rPr lang="en-GB" sz="800" dirty="0"/>
              <a:t>United Nations Economic Commission for Europe (UNECE) Water Convention – joint management and conservation of shared freshwater ecosystems. </a:t>
            </a:r>
          </a:p>
          <a:p>
            <a:pPr>
              <a:spcBef>
                <a:spcPts val="0"/>
              </a:spcBef>
            </a:pPr>
            <a:r>
              <a:rPr lang="en-GB" sz="800" dirty="0"/>
              <a:t>UN Water Courses Convention – guidelines for use and protection of transboundary rivers. </a:t>
            </a:r>
          </a:p>
          <a:p>
            <a:pPr>
              <a:spcBef>
                <a:spcPts val="0"/>
              </a:spcBef>
            </a:pPr>
            <a:r>
              <a:rPr lang="en-GB" sz="800" dirty="0"/>
              <a:t>EU Water Framework Directive (2000) – committing all members to ensure ‘status’ of their water bodies, including marine waters up to 1 nautical mile from shore. </a:t>
            </a:r>
          </a:p>
        </p:txBody>
      </p:sp>
      <p:sp>
        <p:nvSpPr>
          <p:cNvPr id="22" name="Content Placeholder 2"/>
          <p:cNvSpPr txBox="1">
            <a:spLocks/>
          </p:cNvSpPr>
          <p:nvPr/>
        </p:nvSpPr>
        <p:spPr>
          <a:xfrm>
            <a:off x="9052377" y="1460075"/>
            <a:ext cx="3022531" cy="165526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800" b="1" u="sng" dirty="0"/>
              <a:t>CASE STUDY – SINGAPORE </a:t>
            </a:r>
          </a:p>
          <a:p>
            <a:pPr marL="0" indent="0">
              <a:spcBef>
                <a:spcPts val="600"/>
              </a:spcBef>
              <a:buFont typeface="Arial" panose="020B0604020202020204" pitchFamily="34" charset="0"/>
              <a:buNone/>
            </a:pPr>
            <a:r>
              <a:rPr lang="en-GB" sz="800" dirty="0"/>
              <a:t>- Few natural water resources, thriving economy, high </a:t>
            </a:r>
            <a:r>
              <a:rPr lang="en-GB" sz="800" dirty="0" err="1"/>
              <a:t>SoL</a:t>
            </a:r>
            <a:r>
              <a:rPr lang="en-GB" sz="800" dirty="0"/>
              <a:t> &amp; per capita water consumption.</a:t>
            </a:r>
          </a:p>
          <a:p>
            <a:pPr>
              <a:spcBef>
                <a:spcPts val="600"/>
              </a:spcBef>
              <a:buFontTx/>
              <a:buChar char="-"/>
            </a:pPr>
            <a:r>
              <a:rPr lang="en-GB" sz="800" dirty="0"/>
              <a:t>Adopted a holistic approach to water management:</a:t>
            </a:r>
          </a:p>
          <a:p>
            <a:pPr marL="342900" indent="-342900">
              <a:spcBef>
                <a:spcPts val="600"/>
              </a:spcBef>
              <a:buAutoNum type="arabicPeriod"/>
            </a:pPr>
            <a:r>
              <a:rPr lang="en-GB" sz="800" dirty="0"/>
              <a:t>Collect every drop – since 2003 per capita domestic consumption has fallen from 165L to 150L per day. </a:t>
            </a:r>
          </a:p>
          <a:p>
            <a:pPr marL="342900" indent="-342900">
              <a:spcBef>
                <a:spcPts val="600"/>
              </a:spcBef>
              <a:buAutoNum type="arabicPeriod"/>
            </a:pPr>
            <a:r>
              <a:rPr lang="en-GB" sz="800" dirty="0"/>
              <a:t>Re-use water – cutting edge technology for grey water.</a:t>
            </a:r>
          </a:p>
          <a:p>
            <a:pPr marL="342900" indent="-342900">
              <a:spcBef>
                <a:spcPts val="600"/>
              </a:spcBef>
              <a:buAutoNum type="arabicPeriod"/>
            </a:pPr>
            <a:r>
              <a:rPr lang="en-GB" sz="800" dirty="0"/>
              <a:t>Desalinate more seawater – two desalination plants now meet 25% of demand. </a:t>
            </a:r>
          </a:p>
          <a:p>
            <a:pPr marL="0" indent="0">
              <a:spcBef>
                <a:spcPts val="600"/>
              </a:spcBef>
              <a:buNone/>
            </a:pPr>
            <a:r>
              <a:rPr lang="en-GB" sz="800" dirty="0"/>
              <a:t>- Despite this Singapore still has to import water from Malaysia.  </a:t>
            </a:r>
          </a:p>
        </p:txBody>
      </p:sp>
    </p:spTree>
    <p:extLst>
      <p:ext uri="{BB962C8B-B14F-4D97-AF65-F5344CB8AC3E}">
        <p14:creationId xmlns:p14="http://schemas.microsoft.com/office/powerpoint/2010/main" val="160487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69DA-9424-4EAC-AB89-0B33EA8A18BF}"/>
              </a:ext>
            </a:extLst>
          </p:cNvPr>
          <p:cNvSpPr>
            <a:spLocks noGrp="1"/>
          </p:cNvSpPr>
          <p:nvPr>
            <p:ph type="ctrTitle"/>
          </p:nvPr>
        </p:nvSpPr>
        <p:spPr/>
        <p:txBody>
          <a:bodyPr/>
          <a:lstStyle/>
          <a:p>
            <a:r>
              <a:rPr lang="en-GB" dirty="0"/>
              <a:t>Tectonics PPQs</a:t>
            </a:r>
          </a:p>
        </p:txBody>
      </p:sp>
      <p:sp>
        <p:nvSpPr>
          <p:cNvPr id="3" name="Subtitle 2">
            <a:extLst>
              <a:ext uri="{FF2B5EF4-FFF2-40B4-BE49-F238E27FC236}">
                <a16:creationId xmlns:a16="http://schemas.microsoft.com/office/drawing/2014/main" id="{40EF5A67-88C2-42FC-BBBC-73AFDD0B37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175623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69DA-9424-4EAC-AB89-0B33EA8A18BF}"/>
              </a:ext>
            </a:extLst>
          </p:cNvPr>
          <p:cNvSpPr>
            <a:spLocks noGrp="1"/>
          </p:cNvSpPr>
          <p:nvPr>
            <p:ph type="ctrTitle"/>
          </p:nvPr>
        </p:nvSpPr>
        <p:spPr/>
        <p:txBody>
          <a:bodyPr/>
          <a:lstStyle/>
          <a:p>
            <a:r>
              <a:rPr lang="en-GB" dirty="0"/>
              <a:t>Water PPQs</a:t>
            </a:r>
          </a:p>
        </p:txBody>
      </p:sp>
      <p:sp>
        <p:nvSpPr>
          <p:cNvPr id="3" name="Subtitle 2">
            <a:extLst>
              <a:ext uri="{FF2B5EF4-FFF2-40B4-BE49-F238E27FC236}">
                <a16:creationId xmlns:a16="http://schemas.microsoft.com/office/drawing/2014/main" id="{40EF5A67-88C2-42FC-BBBC-73AFDD0B37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84862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6200000">
            <a:off x="-222249" y="315913"/>
            <a:ext cx="6858000" cy="6226175"/>
          </a:xfrm>
        </p:spPr>
        <p:txBody>
          <a:bodyPr>
            <a:noAutofit/>
          </a:bodyPr>
          <a:lstStyle/>
          <a:p>
            <a:pPr marL="0" indent="0">
              <a:buNone/>
            </a:pPr>
            <a:r>
              <a:rPr lang="en-GB" sz="1100" b="1" dirty="0"/>
              <a:t>1a) Study Figure 1. Explain why there is a change from soil moisture surplus to soil moisture deficiency as you move from A to D. (3 marks) </a:t>
            </a:r>
            <a:r>
              <a:rPr lang="en-GB" sz="1100" dirty="0"/>
              <a:t>3 marks (AO1 = 2 marks, AO2 = 1 mark)</a:t>
            </a:r>
            <a:br>
              <a:rPr lang="en-GB" sz="1100" dirty="0"/>
            </a:br>
            <a:br>
              <a:rPr lang="en-GB" sz="1100" dirty="0"/>
            </a:br>
            <a:r>
              <a:rPr lang="en-GB" sz="1100" dirty="0"/>
              <a:t>You gain 1 mark for analysing the graph and up to 2 marks for explanation.</a:t>
            </a:r>
            <a:br>
              <a:rPr lang="en-GB" sz="1100" dirty="0"/>
            </a:br>
            <a:br>
              <a:rPr lang="en-GB" sz="1100" dirty="0"/>
            </a:br>
            <a:r>
              <a:rPr lang="en-GB" sz="1100" dirty="0"/>
              <a:t>    • From January to April (A), there is a water surplus.</a:t>
            </a:r>
            <a:br>
              <a:rPr lang="en-GB" sz="1100" dirty="0"/>
            </a:br>
            <a:r>
              <a:rPr lang="en-GB" sz="1100" dirty="0"/>
              <a:t>    • This means that precipitation is greater than evapotranspiration, and the soil water store keeps being recharged.</a:t>
            </a:r>
            <a:br>
              <a:rPr lang="en-GB" sz="1100" dirty="0"/>
            </a:br>
            <a:r>
              <a:rPr lang="en-GB" sz="1100" dirty="0"/>
              <a:t>    • From May to July (B), evapotranspiration exceeds precipitation — but there is still soil moisture available, as the moisture in the stores can be accessed by plants.</a:t>
            </a:r>
            <a:br>
              <a:rPr lang="en-GB" sz="1100" dirty="0"/>
            </a:br>
            <a:r>
              <a:rPr lang="en-GB" sz="1100" dirty="0"/>
              <a:t>    • However, by late July and to the end of September (D), the soil moisture store has been used up and so there is water deficiency.</a:t>
            </a:r>
            <a:br>
              <a:rPr lang="en-GB" sz="1100" dirty="0"/>
            </a:br>
            <a:r>
              <a:rPr lang="en-GB" sz="1100" b="1" dirty="0"/>
              <a:t>Hints and tips</a:t>
            </a:r>
            <a:br>
              <a:rPr lang="en-GB" sz="1100" dirty="0"/>
            </a:br>
            <a:r>
              <a:rPr lang="en-GB" sz="1100" dirty="0"/>
              <a:t>Show clear understanding of the processes that cause the changes in soil moisture content in your answer. Name them, and show that you know the role they play.</a:t>
            </a:r>
          </a:p>
          <a:p>
            <a:pPr marL="0" indent="0">
              <a:buNone/>
            </a:pPr>
            <a:endParaRPr lang="en-GB" sz="1100" dirty="0"/>
          </a:p>
          <a:p>
            <a:pPr marL="0" indent="0">
              <a:buNone/>
            </a:pPr>
            <a:r>
              <a:rPr lang="en-GB" sz="1100" b="1" dirty="0"/>
              <a:t>b) Explain how physical factors in a drainage basin affect inputs, flows and outputs. </a:t>
            </a:r>
            <a:r>
              <a:rPr lang="en-GB" sz="1100" b="1" i="1" dirty="0"/>
              <a:t>(6 marks) </a:t>
            </a:r>
            <a:r>
              <a:rPr lang="en-GB" sz="1100" dirty="0"/>
              <a:t> 6 marks (AO1 = 6 marks)</a:t>
            </a:r>
            <a:br>
              <a:rPr lang="en-GB" sz="1100" dirty="0"/>
            </a:br>
            <a:br>
              <a:rPr lang="en-GB" sz="1100" dirty="0"/>
            </a:br>
            <a:r>
              <a:rPr lang="en-GB" sz="1100" dirty="0"/>
              <a:t>Some suggested ideas are given below but you may wish to expand on these or include other relevant points.</a:t>
            </a:r>
            <a:br>
              <a:rPr lang="en-GB" sz="1100" dirty="0"/>
            </a:br>
            <a:br>
              <a:rPr lang="en-GB" sz="1100" dirty="0"/>
            </a:br>
            <a:r>
              <a:rPr lang="en-GB" sz="1100" b="1" dirty="0"/>
              <a:t>AO1 Demonstrating your knowledge and understanding</a:t>
            </a:r>
            <a:br>
              <a:rPr lang="en-GB" sz="1100" dirty="0"/>
            </a:br>
            <a:r>
              <a:rPr lang="en-GB" sz="1100" dirty="0"/>
              <a:t>Various physical factors are relevant:</a:t>
            </a:r>
            <a:br>
              <a:rPr lang="en-GB" sz="1100" dirty="0"/>
            </a:br>
            <a:r>
              <a:rPr lang="en-GB" sz="1100" dirty="0"/>
              <a:t>    • Climate: influences amounts of precipitation and evaporation; influences vegetation.</a:t>
            </a:r>
            <a:br>
              <a:rPr lang="en-GB" sz="1100" dirty="0"/>
            </a:br>
            <a:r>
              <a:rPr lang="en-GB" sz="1100" dirty="0"/>
              <a:t>    • Soils: influence rates of infiltration, run-off and </a:t>
            </a:r>
            <a:r>
              <a:rPr lang="en-GB" sz="1100" dirty="0" err="1"/>
              <a:t>throughflow</a:t>
            </a:r>
            <a:r>
              <a:rPr lang="en-GB" sz="1100" dirty="0"/>
              <a:t>.</a:t>
            </a:r>
            <a:br>
              <a:rPr lang="en-GB" sz="1100" dirty="0"/>
            </a:br>
            <a:r>
              <a:rPr lang="en-GB" sz="1100" dirty="0"/>
              <a:t>    • Geology: influences percolation and groundwater flow.</a:t>
            </a:r>
            <a:br>
              <a:rPr lang="en-GB" sz="1100" dirty="0"/>
            </a:br>
            <a:r>
              <a:rPr lang="en-GB" sz="1100" dirty="0"/>
              <a:t>    • Relief: influences run-off and precipitation.</a:t>
            </a:r>
            <a:br>
              <a:rPr lang="en-GB" sz="1100" dirty="0"/>
            </a:br>
            <a:r>
              <a:rPr lang="en-GB" sz="1100" dirty="0"/>
              <a:t>    • Vegetation: influences interception, infiltration, run-off and amounts of transpiration.</a:t>
            </a:r>
            <a:br>
              <a:rPr lang="en-GB" sz="1100" dirty="0"/>
            </a:br>
            <a:br>
              <a:rPr lang="en-GB" sz="1100" dirty="0"/>
            </a:br>
            <a:r>
              <a:rPr lang="en-GB" sz="1100" b="1" dirty="0"/>
              <a:t>Answers to this question will be given a mark within a level band</a:t>
            </a:r>
            <a:br>
              <a:rPr lang="en-GB" sz="1100" b="1" dirty="0"/>
            </a:br>
            <a:br>
              <a:rPr lang="en-GB" sz="1100" b="1" dirty="0"/>
            </a:br>
            <a:r>
              <a:rPr lang="en-GB" sz="1100" b="1" dirty="0"/>
              <a:t>Level 1 (1–2 marks):</a:t>
            </a:r>
            <a:r>
              <a:rPr lang="en-GB" sz="1100" dirty="0"/>
              <a:t> You show limited geographical knowledge and a narrow understanding of the physical factors in a drainage basin. Part of your answer may be inaccurate or lack detail.</a:t>
            </a:r>
            <a:br>
              <a:rPr lang="en-GB" sz="1100" dirty="0"/>
            </a:br>
            <a:br>
              <a:rPr lang="en-GB" sz="1100" dirty="0"/>
            </a:br>
            <a:r>
              <a:rPr lang="en-GB" sz="1100" b="1" dirty="0"/>
              <a:t>Level 2 (3–4 marks):</a:t>
            </a:r>
            <a:r>
              <a:rPr lang="en-GB" sz="1100" dirty="0"/>
              <a:t> You show mostly relevant geographical knowledge and understanding of the physical factors in a drainage basin. Some parts of your answer are not fully developed.</a:t>
            </a:r>
            <a:br>
              <a:rPr lang="en-GB" sz="1100" dirty="0"/>
            </a:br>
            <a:br>
              <a:rPr lang="en-GB" sz="1100" dirty="0"/>
            </a:br>
            <a:r>
              <a:rPr lang="en-GB" sz="1100" b="1" dirty="0"/>
              <a:t>Level 3 (5–6 marks):</a:t>
            </a:r>
            <a:r>
              <a:rPr lang="en-GB" sz="1100" dirty="0"/>
              <a:t> You show accurate and relevant geographical knowledge and understanding of the physical factors in a drainage basin. Your answer is detailed and fully developed.</a:t>
            </a:r>
            <a:br>
              <a:rPr lang="en-GB" sz="1100" dirty="0"/>
            </a:br>
            <a:r>
              <a:rPr lang="en-GB" sz="1100" dirty="0"/>
              <a:t> </a:t>
            </a:r>
            <a:br>
              <a:rPr lang="en-GB" sz="1100" dirty="0"/>
            </a:br>
            <a:r>
              <a:rPr lang="en-GB" sz="1100" b="1" dirty="0"/>
              <a:t>Hints and tips</a:t>
            </a:r>
            <a:br>
              <a:rPr lang="en-GB" sz="1100" dirty="0"/>
            </a:br>
            <a:r>
              <a:rPr lang="en-GB" sz="1100" dirty="0"/>
              <a:t>Identify a range of factors, and link them clearly to the processes at work in the drainage basin.</a:t>
            </a:r>
            <a:br>
              <a:rPr lang="en-GB" sz="1100" dirty="0"/>
            </a:br>
            <a:endParaRPr lang="en-GB" sz="1100" b="1" dirty="0"/>
          </a:p>
          <a:p>
            <a:pPr marL="0" indent="0">
              <a:buNone/>
            </a:pPr>
            <a:r>
              <a:rPr lang="en-GB" sz="1100" b="1" dirty="0"/>
              <a:t>c) Explain how drought is affected by physical and human factors. (8 marks) </a:t>
            </a:r>
            <a:r>
              <a:rPr lang="en-GB" sz="1100" dirty="0"/>
              <a:t>8 marks (AO1 = 8 marks)</a:t>
            </a:r>
            <a:br>
              <a:rPr lang="en-GB" sz="1100" dirty="0"/>
            </a:br>
            <a:br>
              <a:rPr lang="en-GB" sz="1100" dirty="0"/>
            </a:br>
            <a:r>
              <a:rPr lang="en-GB" sz="1100" dirty="0"/>
              <a:t>Some suggested ideas are given below but you may wish to expand on these or include other relevant points.</a:t>
            </a:r>
            <a:br>
              <a:rPr lang="en-GB" sz="1100" dirty="0"/>
            </a:br>
            <a:br>
              <a:rPr lang="en-GB" sz="1100" dirty="0"/>
            </a:br>
            <a:r>
              <a:rPr lang="en-GB" sz="1100" b="1" dirty="0"/>
              <a:t>AO1 Demonstrating your knowledge and understanding</a:t>
            </a:r>
            <a:br>
              <a:rPr lang="en-GB" sz="1100" dirty="0"/>
            </a:br>
            <a:r>
              <a:rPr lang="en-GB" sz="1100" i="1" dirty="0"/>
              <a:t>Physical factors</a:t>
            </a:r>
            <a:br>
              <a:rPr lang="en-GB" sz="1100" dirty="0"/>
            </a:br>
            <a:r>
              <a:rPr lang="en-GB" sz="1100" dirty="0"/>
              <a:t>Meteorological drought:</a:t>
            </a:r>
            <a:br>
              <a:rPr lang="en-GB" sz="1100" dirty="0"/>
            </a:br>
            <a:r>
              <a:rPr lang="en-GB" sz="1100" dirty="0"/>
              <a:t>    • Short term: e.g. falls in precipitation levels.</a:t>
            </a:r>
            <a:br>
              <a:rPr lang="en-GB" sz="1100" dirty="0"/>
            </a:br>
            <a:r>
              <a:rPr lang="en-GB" sz="1100" dirty="0"/>
              <a:t>    • Longer term: underlying trends in precipitation, e.g. El Niño Southern Oscillation (ENSO).</a:t>
            </a:r>
            <a:br>
              <a:rPr lang="en-GB" sz="1100" dirty="0"/>
            </a:br>
            <a:r>
              <a:rPr lang="en-GB" sz="1100" dirty="0"/>
              <a:t>    • Compounded by other meteorological factors such as higher temperatures/stronger winds producing more evaporation output.</a:t>
            </a:r>
            <a:br>
              <a:rPr lang="en-GB" sz="1100" dirty="0"/>
            </a:br>
            <a:r>
              <a:rPr lang="en-GB" sz="1100" dirty="0"/>
              <a:t>Hydrological drought:</a:t>
            </a:r>
            <a:br>
              <a:rPr lang="en-GB" sz="1100" dirty="0"/>
            </a:br>
            <a:r>
              <a:rPr lang="en-GB" sz="1100" dirty="0"/>
              <a:t>    • Decreased precipitation inputs result in reduction in stream flows, reservoirs and aquifer levels.</a:t>
            </a:r>
            <a:br>
              <a:rPr lang="en-GB" sz="1100" dirty="0"/>
            </a:br>
            <a:r>
              <a:rPr lang="en-GB" sz="1100" dirty="0"/>
              <a:t>    • Increased temperatures resulting in </a:t>
            </a:r>
            <a:r>
              <a:rPr lang="en-GB" sz="1100" dirty="0" err="1"/>
              <a:t>salinisation</a:t>
            </a:r>
            <a:r>
              <a:rPr lang="en-GB" sz="1100" dirty="0"/>
              <a:t> and reduction in water quality.</a:t>
            </a:r>
            <a:br>
              <a:rPr lang="en-GB" sz="1100" dirty="0"/>
            </a:br>
            <a:r>
              <a:rPr lang="en-GB" sz="1100" i="1" dirty="0"/>
              <a:t>Human causes</a:t>
            </a:r>
            <a:br>
              <a:rPr lang="en-GB" sz="1100" dirty="0"/>
            </a:br>
            <a:r>
              <a:rPr lang="en-GB" sz="1100" dirty="0"/>
              <a:t>    • Population growth.</a:t>
            </a:r>
            <a:br>
              <a:rPr lang="en-GB" sz="1100" dirty="0"/>
            </a:br>
            <a:r>
              <a:rPr lang="en-GB" sz="1100" dirty="0"/>
              <a:t>    • Overgrazing and </a:t>
            </a:r>
            <a:r>
              <a:rPr lang="en-GB" sz="1100" dirty="0" err="1"/>
              <a:t>overcultivation</a:t>
            </a:r>
            <a:r>
              <a:rPr lang="en-GB" sz="1100" dirty="0"/>
              <a:t>.</a:t>
            </a:r>
            <a:br>
              <a:rPr lang="en-GB" sz="1100" dirty="0"/>
            </a:br>
            <a:r>
              <a:rPr lang="en-GB" sz="1100" dirty="0"/>
              <a:t>    • Deforestation.</a:t>
            </a:r>
            <a:br>
              <a:rPr lang="en-GB" sz="1100" dirty="0"/>
            </a:br>
            <a:br>
              <a:rPr lang="en-GB" sz="1100" dirty="0"/>
            </a:br>
            <a:r>
              <a:rPr lang="en-GB" sz="1100" b="1" dirty="0"/>
              <a:t>Answers to this question will be given a mark within a level band</a:t>
            </a:r>
            <a:br>
              <a:rPr lang="en-GB" sz="1100" b="1" dirty="0"/>
            </a:br>
            <a:br>
              <a:rPr lang="en-GB" sz="1100" b="1" dirty="0"/>
            </a:br>
            <a:r>
              <a:rPr lang="en-GB" sz="1100" b="1" dirty="0"/>
              <a:t>Level 1 (1–2 marks):</a:t>
            </a:r>
            <a:r>
              <a:rPr lang="en-GB" sz="1100" dirty="0"/>
              <a:t> You show limited geographical knowledge and a narrow understanding of the physical and human factors. Part of your answer may be inaccurate or lack detail.</a:t>
            </a:r>
            <a:br>
              <a:rPr lang="en-GB" sz="1100" dirty="0"/>
            </a:br>
            <a:br>
              <a:rPr lang="en-GB" sz="1100" dirty="0"/>
            </a:br>
            <a:r>
              <a:rPr lang="en-GB" sz="1100" b="1" dirty="0"/>
              <a:t>Level 2 (3–5 marks):</a:t>
            </a:r>
            <a:r>
              <a:rPr lang="en-GB" sz="1100" dirty="0"/>
              <a:t> You show mostly relevant geographical knowledge and understanding of the physical and human factors. Some parts of your answer are not fully developed.</a:t>
            </a:r>
            <a:br>
              <a:rPr lang="en-GB" sz="1100" dirty="0"/>
            </a:br>
            <a:br>
              <a:rPr lang="en-GB" sz="1100" dirty="0"/>
            </a:br>
            <a:r>
              <a:rPr lang="en-GB" sz="1100" b="1" dirty="0"/>
              <a:t>Level 3 (6–8 marks):</a:t>
            </a:r>
            <a:r>
              <a:rPr lang="en-GB" sz="1100" dirty="0"/>
              <a:t> You show accurate and relevant geographical knowledge and understanding of the physical and human factors. Your answer is detailed and fully developed.</a:t>
            </a:r>
            <a:br>
              <a:rPr lang="en-GB" sz="1100" dirty="0"/>
            </a:br>
            <a:br>
              <a:rPr lang="en-GB" sz="1100" dirty="0"/>
            </a:br>
            <a:r>
              <a:rPr lang="en-GB" sz="1100" b="1" dirty="0"/>
              <a:t>Hints and tips</a:t>
            </a:r>
            <a:br>
              <a:rPr lang="en-GB" sz="1100" dirty="0"/>
            </a:br>
            <a:r>
              <a:rPr lang="en-GB" sz="1100" dirty="0"/>
              <a:t>Show good depth of understanding of both factors through the use of examples to illustrate your points.</a:t>
            </a:r>
            <a:br>
              <a:rPr lang="en-GB" sz="1100" dirty="0"/>
            </a:br>
            <a:endParaRPr lang="en-GB" sz="1100" dirty="0"/>
          </a:p>
        </p:txBody>
      </p:sp>
    </p:spTree>
    <p:extLst>
      <p:ext uri="{BB962C8B-B14F-4D97-AF65-F5344CB8AC3E}">
        <p14:creationId xmlns:p14="http://schemas.microsoft.com/office/powerpoint/2010/main" val="3322763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6200000">
            <a:off x="2430378" y="-2430381"/>
            <a:ext cx="6858001" cy="11718759"/>
          </a:xfrm>
        </p:spPr>
        <p:txBody>
          <a:bodyPr>
            <a:noAutofit/>
          </a:bodyPr>
          <a:lstStyle/>
          <a:p>
            <a:pPr marL="0" indent="0">
              <a:buNone/>
            </a:pPr>
            <a:r>
              <a:rPr lang="en-GB" sz="1300" b="1" dirty="0"/>
              <a:t>2 a) Study Figure 1. Analyse the changes in infiltration and surface run-off over time shown on the graph. </a:t>
            </a:r>
            <a:r>
              <a:rPr lang="en-GB" sz="1300" b="1" i="1" dirty="0"/>
              <a:t>(3 marks)</a:t>
            </a:r>
            <a:r>
              <a:rPr lang="en-GB" sz="1300" b="1" dirty="0"/>
              <a:t> </a:t>
            </a:r>
            <a:r>
              <a:rPr lang="en-GB" sz="1300" dirty="0"/>
              <a:t>(AO1 = 2 marks, AO2 = 1 mark)</a:t>
            </a:r>
            <a:br>
              <a:rPr lang="en-GB" sz="1300" dirty="0"/>
            </a:br>
            <a:br>
              <a:rPr lang="en-GB" sz="1300" dirty="0"/>
            </a:br>
            <a:r>
              <a:rPr lang="en-GB" sz="1300" dirty="0"/>
              <a:t>You gain 2 marks for analysing the graph and showing how the two transfers change over time:</a:t>
            </a:r>
            <a:br>
              <a:rPr lang="en-GB" sz="1300" dirty="0"/>
            </a:br>
            <a:r>
              <a:rPr lang="en-GB" sz="1300" dirty="0"/>
              <a:t>    • Infiltration rates start high then fall off.</a:t>
            </a:r>
            <a:br>
              <a:rPr lang="en-GB" sz="1300" dirty="0"/>
            </a:br>
            <a:r>
              <a:rPr lang="en-GB" sz="1300" dirty="0"/>
              <a:t>    • Surface run-off starts lower then rises.</a:t>
            </a:r>
            <a:br>
              <a:rPr lang="en-GB" sz="1300" dirty="0"/>
            </a:br>
            <a:br>
              <a:rPr lang="en-GB" sz="1300" dirty="0"/>
            </a:br>
            <a:r>
              <a:rPr lang="en-GB" sz="1300" dirty="0"/>
              <a:t>You gain 1 mark for making the connection between the two transfers.</a:t>
            </a:r>
            <a:br>
              <a:rPr lang="en-GB" sz="1300" dirty="0"/>
            </a:br>
            <a:r>
              <a:rPr lang="en-GB" sz="1300" dirty="0"/>
              <a:t>    • Over time, infiltration rates fall as the soil store becomes full with water. As infiltration is occurring at its maximum rate, any additional rain that falls is more likely to travel by surface run-off.</a:t>
            </a:r>
            <a:br>
              <a:rPr lang="en-GB" sz="1300" dirty="0"/>
            </a:br>
            <a:r>
              <a:rPr lang="en-GB" sz="1300" b="1" dirty="0"/>
              <a:t>Hints and tips</a:t>
            </a:r>
            <a:br>
              <a:rPr lang="en-GB" sz="1300" dirty="0"/>
            </a:br>
            <a:r>
              <a:rPr lang="en-GB" sz="1300" dirty="0"/>
              <a:t>Outline the changes and make a clear connection between them.</a:t>
            </a:r>
          </a:p>
          <a:p>
            <a:pPr marL="0" indent="0">
              <a:buNone/>
            </a:pPr>
            <a:r>
              <a:rPr lang="en-GB" sz="1300" dirty="0"/>
              <a:t>b) </a:t>
            </a:r>
            <a:r>
              <a:rPr lang="en-GB" sz="1300" b="1" dirty="0"/>
              <a:t>Explain the physical and human factors that influence the response of a storm hydrograph to a rainstorm. </a:t>
            </a:r>
            <a:r>
              <a:rPr lang="en-GB" sz="1300" b="1" i="1" dirty="0"/>
              <a:t>(6 marks) </a:t>
            </a:r>
            <a:r>
              <a:rPr lang="en-GB" sz="1300" dirty="0"/>
              <a:t>(AO1 = 6 marks)</a:t>
            </a:r>
            <a:br>
              <a:rPr lang="en-GB" sz="1300" dirty="0"/>
            </a:br>
            <a:br>
              <a:rPr lang="en-GB" sz="1300" dirty="0"/>
            </a:br>
            <a:r>
              <a:rPr lang="en-GB" sz="1300" b="1" dirty="0"/>
              <a:t>AO1 Demonstrating your knowledge and understanding</a:t>
            </a:r>
            <a:br>
              <a:rPr lang="en-GB" sz="1300" dirty="0"/>
            </a:br>
            <a:r>
              <a:rPr lang="en-GB" sz="1300" dirty="0"/>
              <a:t>Storm hydrographs show how a river’s discharge varies in response to a rainstorm.</a:t>
            </a:r>
            <a:br>
              <a:rPr lang="en-GB" sz="1300" dirty="0"/>
            </a:br>
            <a:r>
              <a:rPr lang="en-GB" sz="1300" dirty="0"/>
              <a:t>    • At first, discharge remains largely unchanged, before rising quickly to a peak, then falling back to its original level.</a:t>
            </a:r>
            <a:br>
              <a:rPr lang="en-GB" sz="1300" dirty="0"/>
            </a:br>
            <a:r>
              <a:rPr lang="en-GB" sz="1300" dirty="0"/>
              <a:t>    • The response can be flashy (short lag time and a higher peak discharge) or flat (longer lag time and lower peak discharge) depending on a range of physical and human factors.</a:t>
            </a:r>
            <a:br>
              <a:rPr lang="en-GB" sz="1300" dirty="0"/>
            </a:br>
            <a:r>
              <a:rPr lang="en-GB" sz="1300" dirty="0"/>
              <a:t>    • Physical factors include basin size, relief, shape, soil type and geology.</a:t>
            </a:r>
            <a:br>
              <a:rPr lang="en-GB" sz="1300" dirty="0"/>
            </a:br>
            <a:r>
              <a:rPr lang="en-GB" sz="1300" dirty="0"/>
              <a:t>    • Human factors include urbanisation, agriculture and afforestation.</a:t>
            </a:r>
            <a:br>
              <a:rPr lang="en-GB" sz="1300" dirty="0"/>
            </a:br>
            <a:r>
              <a:rPr lang="en-GB" sz="1300" b="1" dirty="0"/>
              <a:t>Answers to this question will be given a mark within a level band</a:t>
            </a:r>
            <a:br>
              <a:rPr lang="en-GB" sz="1300" b="1" dirty="0"/>
            </a:br>
            <a:br>
              <a:rPr lang="en-GB" sz="1300" b="1" dirty="0"/>
            </a:br>
            <a:r>
              <a:rPr lang="en-GB" sz="1300" b="1" dirty="0"/>
              <a:t>Level 1 (1–2 marks):</a:t>
            </a:r>
            <a:r>
              <a:rPr lang="en-GB" sz="1300" dirty="0"/>
              <a:t> You show limited geographical knowledge and a narrow understanding of the physical and human factors. Part of your answer may be inaccurate or lack detail.</a:t>
            </a:r>
            <a:br>
              <a:rPr lang="en-GB" sz="1300" dirty="0"/>
            </a:br>
            <a:br>
              <a:rPr lang="en-GB" sz="1300" dirty="0"/>
            </a:br>
            <a:r>
              <a:rPr lang="en-GB" sz="1300" b="1" dirty="0"/>
              <a:t>Level 2 (3–4 marks):</a:t>
            </a:r>
            <a:r>
              <a:rPr lang="en-GB" sz="1300" dirty="0"/>
              <a:t> You show mostly relevant geographical knowledge and understanding of the physical and human factors. Some parts of your answer are not fully developed.</a:t>
            </a:r>
            <a:br>
              <a:rPr lang="en-GB" sz="1300" dirty="0"/>
            </a:br>
            <a:br>
              <a:rPr lang="en-GB" sz="1300" dirty="0"/>
            </a:br>
            <a:r>
              <a:rPr lang="en-GB" sz="1300" b="1" dirty="0"/>
              <a:t>Level 3 (5–6 marks):</a:t>
            </a:r>
            <a:r>
              <a:rPr lang="en-GB" sz="1300" dirty="0"/>
              <a:t> You show accurate and relevant geographical knowledge and understanding of the physical and human factors. Your answer is detailed and fully developed.</a:t>
            </a:r>
            <a:br>
              <a:rPr lang="en-GB" sz="1300" dirty="0"/>
            </a:br>
            <a:r>
              <a:rPr lang="en-GB" sz="1300" dirty="0"/>
              <a:t> </a:t>
            </a:r>
            <a:br>
              <a:rPr lang="en-GB" sz="1300" dirty="0"/>
            </a:br>
            <a:r>
              <a:rPr lang="en-GB" sz="1300" b="1" dirty="0"/>
              <a:t>Hints and tips</a:t>
            </a:r>
            <a:br>
              <a:rPr lang="en-GB" sz="1300" dirty="0"/>
            </a:br>
            <a:r>
              <a:rPr lang="en-GB" sz="1300" dirty="0"/>
              <a:t>Identify a range of physical and human factors and link them clearly to the processes at work in the drainage basin.</a:t>
            </a:r>
          </a:p>
          <a:p>
            <a:pPr marL="0" indent="0">
              <a:buNone/>
            </a:pPr>
            <a:r>
              <a:rPr lang="en-GB" sz="1300" b="1" i="1" dirty="0"/>
              <a:t>c)</a:t>
            </a:r>
            <a:r>
              <a:rPr lang="en-GB" sz="1300" b="1" dirty="0"/>
              <a:t> Explain the physical and human factors that can cause flooding. </a:t>
            </a:r>
            <a:r>
              <a:rPr lang="en-GB" sz="1300" b="1" i="1" dirty="0"/>
              <a:t>(8 marks) </a:t>
            </a:r>
            <a:r>
              <a:rPr lang="en-GB" sz="1300" dirty="0"/>
              <a:t>(AO1 = 8 marks)</a:t>
            </a:r>
            <a:br>
              <a:rPr lang="en-GB" sz="1300" dirty="0"/>
            </a:br>
            <a:r>
              <a:rPr lang="en-GB" sz="1300" b="1" dirty="0"/>
              <a:t>AO1 Demonstrating your knowledge and understanding</a:t>
            </a:r>
            <a:br>
              <a:rPr lang="en-GB" sz="1300" dirty="0"/>
            </a:br>
            <a:r>
              <a:rPr lang="en-GB" sz="1300" i="1" dirty="0"/>
              <a:t>Physical factors</a:t>
            </a:r>
            <a:br>
              <a:rPr lang="en-GB" sz="1300" dirty="0"/>
            </a:br>
            <a:r>
              <a:rPr lang="en-GB" sz="1300" dirty="0"/>
              <a:t>    • Rainfall: intense storms can lead to flash flooding as the large amounts of rainfall exceed infiltration capacity; seasonal variations in rainfall, for example the Indian monsoon, can produce large quantities of rain during parts of the year.</a:t>
            </a:r>
            <a:br>
              <a:rPr lang="en-GB" sz="1300" dirty="0"/>
            </a:br>
            <a:r>
              <a:rPr lang="en-GB" sz="1300" dirty="0"/>
              <a:t>    • Snowmelt: snow acts as a seasonal store of precipitation, allowing it to build up. When spring arrives and temperatures rise, then this releases large amounts of stored water which can lead to flooding.</a:t>
            </a:r>
            <a:br>
              <a:rPr lang="en-GB" sz="1300" dirty="0"/>
            </a:br>
            <a:r>
              <a:rPr lang="en-GB" sz="1300" i="1" dirty="0"/>
              <a:t>Human factors</a:t>
            </a:r>
            <a:br>
              <a:rPr lang="en-GB" sz="1300" dirty="0"/>
            </a:br>
            <a:r>
              <a:rPr lang="en-GB" sz="1300" dirty="0"/>
              <a:t>    • Land-use change: deforestation reduces interception and evapotranspiration, resulting in more water in the drainage basin and more surface run-off of that water, increasing the flood risk.</a:t>
            </a:r>
            <a:br>
              <a:rPr lang="en-GB" sz="1300" dirty="0"/>
            </a:br>
            <a:r>
              <a:rPr lang="en-GB" sz="1300" dirty="0"/>
              <a:t>    • Hard engineering strategies can fail, increasing the magnitude of the flood event.</a:t>
            </a:r>
            <a:br>
              <a:rPr lang="en-GB" sz="1300" dirty="0"/>
            </a:br>
            <a:r>
              <a:rPr lang="en-GB" sz="1300" b="1" dirty="0"/>
              <a:t>Answers to this question will be given a mark within a level band</a:t>
            </a:r>
            <a:br>
              <a:rPr lang="en-GB" sz="1300" b="1" dirty="0"/>
            </a:br>
            <a:br>
              <a:rPr lang="en-GB" sz="1300" b="1" dirty="0"/>
            </a:br>
            <a:r>
              <a:rPr lang="en-GB" sz="1300" b="1" dirty="0"/>
              <a:t>Level 1 (1–2 marks):</a:t>
            </a:r>
            <a:r>
              <a:rPr lang="en-GB" sz="1300" dirty="0"/>
              <a:t> You show limited geographical knowledge and a narrow understanding of the physical and human factors. Part of your answer may be inaccurate or lack detail.</a:t>
            </a:r>
            <a:br>
              <a:rPr lang="en-GB" sz="1300" dirty="0"/>
            </a:br>
            <a:br>
              <a:rPr lang="en-GB" sz="1300" dirty="0"/>
            </a:br>
            <a:r>
              <a:rPr lang="en-GB" sz="1300" b="1" dirty="0"/>
              <a:t>Level 2 (3–5 marks):</a:t>
            </a:r>
            <a:r>
              <a:rPr lang="en-GB" sz="1300" dirty="0"/>
              <a:t> You show mostly relevant geographical knowledge and understanding of the physical and human factors. Some parts of your answer are not fully developed.</a:t>
            </a:r>
            <a:br>
              <a:rPr lang="en-GB" sz="1300" dirty="0"/>
            </a:br>
            <a:br>
              <a:rPr lang="en-GB" sz="1300" dirty="0"/>
            </a:br>
            <a:r>
              <a:rPr lang="en-GB" sz="1300" b="1" dirty="0"/>
              <a:t>Level 3 (6–8 marks):</a:t>
            </a:r>
            <a:r>
              <a:rPr lang="en-GB" sz="1300" dirty="0"/>
              <a:t> You show accurate and relevant geographical knowledge and understanding of the physical and human factors. Your answer is detailed and fully developed.</a:t>
            </a:r>
            <a:br>
              <a:rPr lang="en-GB" sz="1300" dirty="0"/>
            </a:br>
            <a:br>
              <a:rPr lang="en-GB" sz="1300" dirty="0"/>
            </a:br>
            <a:r>
              <a:rPr lang="en-GB" sz="1300" b="1" dirty="0"/>
              <a:t>Hints and tips</a:t>
            </a:r>
            <a:br>
              <a:rPr lang="en-GB" sz="1300" dirty="0"/>
            </a:br>
            <a:r>
              <a:rPr lang="en-GB" sz="1300" dirty="0"/>
              <a:t>Show good depth of understanding of both factors through the use of examples to illustrate your points.</a:t>
            </a:r>
            <a:endParaRPr lang="en-GB" sz="1300" b="1" i="1" dirty="0"/>
          </a:p>
          <a:p>
            <a:pPr marL="0" indent="0">
              <a:buNone/>
            </a:pPr>
            <a:br>
              <a:rPr lang="en-GB" sz="1300" dirty="0"/>
            </a:br>
            <a:endParaRPr lang="en-GB" sz="1300" dirty="0"/>
          </a:p>
        </p:txBody>
      </p:sp>
    </p:spTree>
    <p:extLst>
      <p:ext uri="{BB962C8B-B14F-4D97-AF65-F5344CB8AC3E}">
        <p14:creationId xmlns:p14="http://schemas.microsoft.com/office/powerpoint/2010/main" val="713436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79" y="124495"/>
            <a:ext cx="10720137" cy="777874"/>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400" u="sng" dirty="0"/>
              <a:t>What factors affect the hydrological cycle?</a:t>
            </a:r>
            <a:br>
              <a:rPr lang="en-GB" sz="2400" u="sng" dirty="0"/>
            </a:br>
            <a:r>
              <a:rPr lang="en-GB" sz="2400" u="sng" dirty="0"/>
              <a:t>Deficits within the hydrological cycle</a:t>
            </a:r>
            <a:br>
              <a:rPr lang="en-GB" sz="2400" u="sng" dirty="0"/>
            </a:br>
            <a:br>
              <a:rPr lang="en-GB" sz="2400" u="sng" dirty="0"/>
            </a:br>
            <a:endParaRPr lang="en-GB" sz="2400" u="sng" dirty="0"/>
          </a:p>
        </p:txBody>
      </p:sp>
      <p:sp>
        <p:nvSpPr>
          <p:cNvPr id="3" name="Content Placeholder 2"/>
          <p:cNvSpPr>
            <a:spLocks noGrp="1"/>
          </p:cNvSpPr>
          <p:nvPr>
            <p:ph idx="1"/>
          </p:nvPr>
        </p:nvSpPr>
        <p:spPr>
          <a:xfrm>
            <a:off x="144379" y="902368"/>
            <a:ext cx="11815009" cy="4961774"/>
          </a:xfrm>
        </p:spPr>
        <p:txBody>
          <a:bodyPr>
            <a:noAutofit/>
          </a:bodyPr>
          <a:lstStyle/>
          <a:p>
            <a:pPr marL="0" indent="0">
              <a:buNone/>
            </a:pPr>
            <a:r>
              <a:rPr lang="en-GB" sz="1600" b="1" dirty="0"/>
              <a:t>21. Identify THREE symptoms of hydrological drought desides dried-out water courses (3)</a:t>
            </a:r>
          </a:p>
          <a:p>
            <a:pPr marL="0" indent="0">
              <a:buNone/>
            </a:pPr>
            <a:r>
              <a:rPr lang="en-GB" sz="1600" dirty="0"/>
              <a:t>Stressed or dead vegetation; soil erosion; abandoned cultivation plots.</a:t>
            </a:r>
          </a:p>
          <a:p>
            <a:pPr marL="0" indent="0">
              <a:buNone/>
            </a:pPr>
            <a:r>
              <a:rPr lang="en-GB" sz="1600" b="1" dirty="0"/>
              <a:t>22. Droughts are described as creeping hazards. What does this mean? (4) </a:t>
            </a:r>
            <a:endParaRPr lang="en-GB" sz="1600" dirty="0"/>
          </a:p>
          <a:p>
            <a:pPr marL="0" indent="0">
              <a:buNone/>
            </a:pPr>
            <a:r>
              <a:rPr lang="en-GB" sz="1600" dirty="0"/>
              <a:t>Typically they have a long onset period, sometimes several years. This makes it difficult to determine whether a drought has begun or whether it is just a dry period that will end very shortly. So by the time the shortage of rain has been declared a drought, a lot of damage may well have been done.</a:t>
            </a:r>
          </a:p>
          <a:p>
            <a:pPr marL="0" indent="0">
              <a:buNone/>
            </a:pPr>
            <a:r>
              <a:rPr lang="en-GB" sz="1600" b="1" dirty="0"/>
              <a:t>23. Study figure 2 which shows rainfall trends in the Sahel region. Suggest reasons for the changing situations since 1985 (2). </a:t>
            </a:r>
          </a:p>
          <a:p>
            <a:pPr marL="0" indent="0">
              <a:buNone/>
            </a:pPr>
            <a:r>
              <a:rPr lang="en-GB" sz="1600" dirty="0"/>
              <a:t>A slight change in climate — perhaps a distant response to El Nino events. Unlikely to be a symptom of global warming as this part of Africa is forecast to become drier.</a:t>
            </a:r>
          </a:p>
          <a:p>
            <a:pPr marL="0" indent="0">
              <a:buNone/>
            </a:pPr>
            <a:r>
              <a:rPr lang="en-GB" sz="1600" b="1" dirty="0"/>
              <a:t>24</a:t>
            </a:r>
            <a:r>
              <a:rPr lang="en-GB" sz="1600" dirty="0"/>
              <a:t>. </a:t>
            </a:r>
            <a:r>
              <a:rPr lang="en-GB" sz="1600" b="1" dirty="0"/>
              <a:t>Identify THREE ways people are contributing to desertification (3).</a:t>
            </a:r>
          </a:p>
          <a:p>
            <a:pPr marL="0" indent="0">
              <a:buNone/>
            </a:pPr>
            <a:r>
              <a:rPr lang="en-GB" sz="1600" dirty="0"/>
              <a:t>Cutting remaining trees and shrubs for fuelwood; exposing soil to erosion; over-cultivating and overgrazing; overpopulation.</a:t>
            </a:r>
          </a:p>
          <a:p>
            <a:pPr marL="0" indent="0">
              <a:buNone/>
            </a:pPr>
            <a:r>
              <a:rPr lang="en-GB" sz="1600" b="1" dirty="0"/>
              <a:t>25. Are Australia’s droughts natural or provoked by people? Justify your answer (4). </a:t>
            </a:r>
          </a:p>
          <a:p>
            <a:pPr marL="0" indent="0">
              <a:buNone/>
            </a:pPr>
            <a:r>
              <a:rPr lang="en-GB" sz="1600" dirty="0"/>
              <a:t>A growing population with rising living standards clearly increases the water demand, but basically Australia enjoys a semi-arid climate and regularly experiences severe droughts, for example the ‘Big Dry’ of 2006. Australian cities have sophisticated and efficient water supply schemes.</a:t>
            </a:r>
          </a:p>
          <a:p>
            <a:pPr marL="0" indent="0">
              <a:buNone/>
            </a:pPr>
            <a:r>
              <a:rPr lang="en-GB" sz="1600" b="1" dirty="0"/>
              <a:t>26. What valuable wetland functions are threatened by drought? (6). </a:t>
            </a:r>
          </a:p>
          <a:p>
            <a:pPr marL="0" indent="0">
              <a:buNone/>
            </a:pPr>
            <a:r>
              <a:rPr lang="en-GB" sz="1600" dirty="0"/>
              <a:t>They are an important water store and this function would be seriously reduced by drought, so too their role in recharging aquifers. They would be less effective in protecting the coast from destructive erosion. There would be less filtering of pollutants and recycling of nutrients — so adverse impact on water quality. Biodiversity would be reduced; decline as feeding areas for fish and migrating birds. Their value as a carbon store is likely to be lessened.</a:t>
            </a:r>
          </a:p>
          <a:p>
            <a:endParaRPr lang="en-GB" sz="1600" dirty="0"/>
          </a:p>
        </p:txBody>
      </p:sp>
    </p:spTree>
    <p:extLst>
      <p:ext uri="{BB962C8B-B14F-4D97-AF65-F5344CB8AC3E}">
        <p14:creationId xmlns:p14="http://schemas.microsoft.com/office/powerpoint/2010/main" val="3115315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2" y="172622"/>
            <a:ext cx="7279104" cy="477084"/>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Autofit/>
          </a:bodyPr>
          <a:lstStyle/>
          <a:p>
            <a:r>
              <a:rPr lang="en-GB" sz="2800" u="sng" dirty="0"/>
              <a:t>What factors affect the hydrological cycle?</a:t>
            </a:r>
            <a:br>
              <a:rPr lang="en-GB" sz="2800" u="sng" dirty="0"/>
            </a:br>
            <a:endParaRPr lang="en-GB" sz="2800" u="sng" dirty="0"/>
          </a:p>
        </p:txBody>
      </p:sp>
      <p:sp>
        <p:nvSpPr>
          <p:cNvPr id="3" name="Content Placeholder 2"/>
          <p:cNvSpPr>
            <a:spLocks noGrp="1"/>
          </p:cNvSpPr>
          <p:nvPr>
            <p:ph idx="1"/>
          </p:nvPr>
        </p:nvSpPr>
        <p:spPr>
          <a:xfrm>
            <a:off x="156412" y="757990"/>
            <a:ext cx="11718756" cy="5441449"/>
          </a:xfrm>
        </p:spPr>
        <p:txBody>
          <a:bodyPr>
            <a:noAutofit/>
          </a:bodyPr>
          <a:lstStyle/>
          <a:p>
            <a:pPr marL="0" indent="0">
              <a:buNone/>
            </a:pPr>
            <a:r>
              <a:rPr lang="en-GB" sz="1600" b="1" dirty="0"/>
              <a:t>27. Name THREE meteorological causes of flooding (3). </a:t>
            </a:r>
          </a:p>
          <a:p>
            <a:pPr marL="0" indent="0">
              <a:buNone/>
            </a:pPr>
            <a:r>
              <a:rPr lang="en-GB" sz="1600" dirty="0"/>
              <a:t>Intense storms with unusually heavy rainfall; prolonged, heavy rainfall (e.g. monsoon) and sudden snow melt.</a:t>
            </a:r>
          </a:p>
          <a:p>
            <a:pPr marL="0" indent="0">
              <a:buNone/>
            </a:pPr>
            <a:r>
              <a:rPr lang="en-GB" sz="1600" b="1" dirty="0"/>
              <a:t>28. What TWO features are paramount in the assessment of flood risk (2). </a:t>
            </a:r>
          </a:p>
          <a:p>
            <a:pPr marL="0" indent="0">
              <a:buNone/>
            </a:pPr>
            <a:r>
              <a:rPr lang="en-GB" sz="1600" dirty="0"/>
              <a:t>Magnitude and frequency of flooding.</a:t>
            </a:r>
          </a:p>
          <a:p>
            <a:pPr marL="0" indent="0">
              <a:buNone/>
            </a:pPr>
            <a:r>
              <a:rPr lang="en-GB" sz="1600" b="1" dirty="0"/>
              <a:t>29. Give ONE example of how hard engineering can contribute to flooding (2). </a:t>
            </a:r>
          </a:p>
          <a:p>
            <a:pPr marL="0" indent="0">
              <a:buNone/>
            </a:pPr>
            <a:r>
              <a:rPr lang="en-GB" sz="1600" dirty="0"/>
              <a:t>Straightening river channels to increase the flow and capacity to deal with floodwater in one location results in flooding downstream.</a:t>
            </a:r>
          </a:p>
          <a:p>
            <a:pPr marL="0" indent="0">
              <a:buNone/>
            </a:pPr>
            <a:r>
              <a:rPr lang="en-GB" sz="1600" b="1" dirty="0"/>
              <a:t>30. How does urbanisation increase flood risk? (4)</a:t>
            </a:r>
            <a:r>
              <a:rPr lang="en-GB" sz="1600" dirty="0"/>
              <a:t>	</a:t>
            </a:r>
          </a:p>
          <a:p>
            <a:pPr marL="0" indent="0">
              <a:buNone/>
            </a:pPr>
            <a:r>
              <a:rPr lang="en-GB" sz="1600" dirty="0"/>
              <a:t>Basically because urban surfaces, such as concrete and tarmac, greatly speed up runoff and drains hasten the delivery of water to rivers. So the speed of water delivery to rivers is such as to exceed their discharge capacities. Channel flow is often impeded by bridge pillars. Given the urban pressures on land, much urban growth often takes place on flood plains where flood risk is high anyway.</a:t>
            </a:r>
          </a:p>
          <a:p>
            <a:pPr marL="0" indent="0">
              <a:buNone/>
            </a:pPr>
            <a:r>
              <a:rPr lang="en-GB" sz="1600" b="1" dirty="0"/>
              <a:t>31. What impacts can flooding have on ecosystems? (2)</a:t>
            </a:r>
          </a:p>
          <a:p>
            <a:pPr marL="0" indent="0">
              <a:buNone/>
            </a:pPr>
            <a:r>
              <a:rPr lang="en-GB" sz="1600" dirty="0"/>
              <a:t>Flooding can often kill trees or sweep them away, but for some ecosystems, such as grasslands, flooding means the replenishment of soil. </a:t>
            </a:r>
          </a:p>
          <a:p>
            <a:pPr marL="0" indent="0">
              <a:buNone/>
            </a:pPr>
            <a:r>
              <a:rPr lang="en-GB" sz="1600" b="1" dirty="0"/>
              <a:t>32. Suggest TWO ways in which the outcome of flooding is positive (2). </a:t>
            </a:r>
          </a:p>
          <a:p>
            <a:pPr marL="0" indent="0">
              <a:buNone/>
            </a:pPr>
            <a:r>
              <a:rPr lang="en-GB" sz="1600" dirty="0"/>
              <a:t>Recharge low groundwater stores; replenish wetlands; move sediment and nutrients around to restore soil fertility.</a:t>
            </a:r>
          </a:p>
          <a:p>
            <a:pPr marL="0" indent="0">
              <a:buNone/>
            </a:pPr>
            <a:r>
              <a:rPr lang="en-GB" sz="1600" b="1" dirty="0"/>
              <a:t>33. Describe the human impacts of flooding (6). </a:t>
            </a:r>
          </a:p>
          <a:p>
            <a:pPr marL="0" indent="0">
              <a:buNone/>
            </a:pPr>
            <a:r>
              <a:rPr lang="en-GB" sz="1600" dirty="0"/>
              <a:t>In the worst case, deaths by drowning and by contagious disease in the immediate post-flood period. The destruction of physical infrastructure, particularly water supply, sewage systems, power lines and transport (roads and railways). Damage to homes (often rendered uninhabitable) and business premises. Disruption of normal economic life. People’s livelihoods are ruined, particularly in agricultural areas (loss of crops and livestock). Floods do not discriminate between developing and developed countries. They are perhaps more keenly felt by people in developing countries, but the damage is more expensive in developed countries. </a:t>
            </a:r>
          </a:p>
          <a:p>
            <a:endParaRPr lang="en-GB" sz="1600" dirty="0"/>
          </a:p>
        </p:txBody>
      </p:sp>
      <p:sp>
        <p:nvSpPr>
          <p:cNvPr id="4" name="Rectangle 3"/>
          <p:cNvSpPr/>
          <p:nvPr/>
        </p:nvSpPr>
        <p:spPr>
          <a:xfrm>
            <a:off x="7808414" y="226498"/>
            <a:ext cx="4066754" cy="369332"/>
          </a:xfrm>
          <a:prstGeom prst="rect">
            <a:avLst/>
          </a:prstGeom>
        </p:spPr>
        <p:txBody>
          <a:bodyPr wrap="none">
            <a:spAutoFit/>
          </a:bodyPr>
          <a:lstStyle/>
          <a:p>
            <a:r>
              <a:rPr lang="en-GB" b="1" u="sng" dirty="0"/>
              <a:t>Surpluses within the hydrological system</a:t>
            </a:r>
          </a:p>
        </p:txBody>
      </p:sp>
    </p:spTree>
    <p:extLst>
      <p:ext uri="{BB962C8B-B14F-4D97-AF65-F5344CB8AC3E}">
        <p14:creationId xmlns:p14="http://schemas.microsoft.com/office/powerpoint/2010/main" val="1860196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5793"/>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t">
            <a:normAutofit fontScale="90000"/>
          </a:bodyPr>
          <a:lstStyle/>
          <a:p>
            <a:r>
              <a:rPr lang="en-GB" u="sng" dirty="0"/>
              <a:t>What factors affect the hydrological cycle?</a:t>
            </a:r>
            <a:br>
              <a:rPr lang="en-GB" u="sng" dirty="0"/>
            </a:br>
            <a:endParaRPr lang="en-GB" u="sng" dirty="0"/>
          </a:p>
        </p:txBody>
      </p:sp>
      <p:sp>
        <p:nvSpPr>
          <p:cNvPr id="3" name="Content Placeholder 2"/>
          <p:cNvSpPr>
            <a:spLocks noGrp="1"/>
          </p:cNvSpPr>
          <p:nvPr>
            <p:ph idx="1"/>
          </p:nvPr>
        </p:nvSpPr>
        <p:spPr>
          <a:xfrm>
            <a:off x="405114" y="1284790"/>
            <a:ext cx="11204294" cy="5081286"/>
          </a:xfrm>
        </p:spPr>
        <p:txBody>
          <a:bodyPr>
            <a:normAutofit fontScale="62500" lnSpcReduction="20000"/>
          </a:bodyPr>
          <a:lstStyle/>
          <a:p>
            <a:pPr marL="0" indent="0">
              <a:buNone/>
            </a:pPr>
            <a:r>
              <a:rPr lang="en-GB" b="1" dirty="0"/>
              <a:t>27. Name THREE meteorological causes of flooding.</a:t>
            </a:r>
          </a:p>
          <a:p>
            <a:pPr marL="0" indent="0">
              <a:buNone/>
            </a:pPr>
            <a:r>
              <a:rPr lang="en-GB" dirty="0"/>
              <a:t>Intense storms with unusually heavy rainfall; prolonged, heavy rainfall (e.g. monsoon) and sudden snow melt.</a:t>
            </a:r>
          </a:p>
          <a:p>
            <a:pPr marL="0" indent="0">
              <a:buNone/>
            </a:pPr>
            <a:r>
              <a:rPr lang="en-GB" b="1" dirty="0"/>
              <a:t>28</a:t>
            </a:r>
            <a:r>
              <a:rPr lang="en-GB" dirty="0"/>
              <a:t>	Magnitude and frequency of flooding.</a:t>
            </a:r>
          </a:p>
          <a:p>
            <a:pPr marL="0" indent="0">
              <a:buNone/>
            </a:pPr>
            <a:r>
              <a:rPr lang="en-GB" b="1" dirty="0"/>
              <a:t>29</a:t>
            </a:r>
            <a:r>
              <a:rPr lang="en-GB" dirty="0"/>
              <a:t>	Straightening river channels to increase the flow and capacity to deal with floodwater in one location results in flooding downstream.</a:t>
            </a:r>
          </a:p>
          <a:p>
            <a:pPr marL="0" indent="0">
              <a:buNone/>
            </a:pPr>
            <a:r>
              <a:rPr lang="en-GB" b="1" dirty="0"/>
              <a:t>30</a:t>
            </a:r>
            <a:r>
              <a:rPr lang="en-GB" dirty="0"/>
              <a:t>	Basically because urban surfaces, such as concrete and tarmac, greatly speed up runoff and drains hasten the delivery of water to rivers. So the speed of water delivery to rivers is such as to exceed their discharge capacities. Channel flow is often impeded by bridge pillars. Given the urban pressures on land, much urban growth often takes place on flood plains where flood risk is high anyway.</a:t>
            </a:r>
          </a:p>
          <a:p>
            <a:pPr marL="0" indent="0">
              <a:buNone/>
            </a:pPr>
            <a:r>
              <a:rPr lang="en-GB" b="1" dirty="0"/>
              <a:t>31</a:t>
            </a:r>
            <a:r>
              <a:rPr lang="en-GB" dirty="0"/>
              <a:t>	Flooding can often kill trees or sweep them away, but for some ecosystems, such as grasslands, flooding means the replenishment of soil. </a:t>
            </a:r>
          </a:p>
          <a:p>
            <a:pPr marL="0" indent="0">
              <a:buNone/>
            </a:pPr>
            <a:r>
              <a:rPr lang="en-GB" b="1" dirty="0"/>
              <a:t>32</a:t>
            </a:r>
            <a:r>
              <a:rPr lang="en-GB" dirty="0"/>
              <a:t>	Recharge low groundwater stores; replenish wetlands; move sediment and nutrients around to restore soil fertility.</a:t>
            </a:r>
          </a:p>
          <a:p>
            <a:pPr marL="0" indent="0">
              <a:buNone/>
            </a:pPr>
            <a:r>
              <a:rPr lang="en-GB" b="1" dirty="0"/>
              <a:t>33</a:t>
            </a:r>
            <a:r>
              <a:rPr lang="en-GB" dirty="0"/>
              <a:t>	In the worst case, deaths by drowning and by contagious disease in the immediate post-flood period. The destruction of physical infrastructure, particularly water supply, sewage systems, power lines and transport (roads and railways). Damage to homes (often rendered uninhabitable) and business premises. Disruption of normal economic life. People’s livelihoods are ruined, particularly in agricultural areas (loss of crops and livestock). Floods do not discriminate between developing and developed countries. They are perhaps more keenly felt by people in developing countries, but the damage is more expensive in developed countries. </a:t>
            </a:r>
          </a:p>
          <a:p>
            <a:endParaRPr lang="en-GB" dirty="0"/>
          </a:p>
        </p:txBody>
      </p:sp>
    </p:spTree>
    <p:extLst>
      <p:ext uri="{BB962C8B-B14F-4D97-AF65-F5344CB8AC3E}">
        <p14:creationId xmlns:p14="http://schemas.microsoft.com/office/powerpoint/2010/main" val="3780245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90" y="249254"/>
            <a:ext cx="4876800" cy="592957"/>
          </a:xfrm>
          <a:solidFill>
            <a:srgbClr val="FF9999"/>
          </a:solidFill>
          <a:ln w="19050">
            <a:solidFill>
              <a:srgbClr val="FF0000"/>
            </a:solidFill>
          </a:ln>
        </p:spPr>
        <p:txBody>
          <a:bodyPr>
            <a:normAutofit/>
          </a:bodyPr>
          <a:lstStyle/>
          <a:p>
            <a:r>
              <a:rPr lang="en-GB" sz="3600" b="1" dirty="0"/>
              <a:t>Exam-style questions</a:t>
            </a:r>
            <a:endParaRPr lang="en-GB" sz="3600" dirty="0"/>
          </a:p>
        </p:txBody>
      </p:sp>
      <p:sp>
        <p:nvSpPr>
          <p:cNvPr id="3" name="Content Placeholder 2"/>
          <p:cNvSpPr>
            <a:spLocks noGrp="1"/>
          </p:cNvSpPr>
          <p:nvPr>
            <p:ph idx="1"/>
          </p:nvPr>
        </p:nvSpPr>
        <p:spPr>
          <a:xfrm>
            <a:off x="336884" y="998620"/>
            <a:ext cx="11490157" cy="5570622"/>
          </a:xfrm>
        </p:spPr>
        <p:txBody>
          <a:bodyPr>
            <a:noAutofit/>
          </a:bodyPr>
          <a:lstStyle/>
          <a:p>
            <a:pPr marL="0" indent="0">
              <a:buNone/>
            </a:pPr>
            <a:r>
              <a:rPr lang="en-GB" sz="1600" b="1" dirty="0"/>
              <a:t>1. Study Figure 4 which shows the converging costs of supplying fresh water and desalinated water in the USA. Explain why the two cost curves are converging (3). </a:t>
            </a:r>
          </a:p>
          <a:p>
            <a:pPr marL="0" indent="0">
              <a:buNone/>
            </a:pPr>
            <a:r>
              <a:rPr lang="en-GB" sz="1600" dirty="0"/>
              <a:t>The cost of providing freshwater is rising due to the fact that supplies are becoming scarcer. Desalinated water is becoming cheaper as a result of technological advances in the processing of sea water. Also the rules of scale economics are coming into effect as more water is desalinated.</a:t>
            </a:r>
          </a:p>
          <a:p>
            <a:pPr marL="0" indent="0">
              <a:buNone/>
            </a:pPr>
            <a:r>
              <a:rPr lang="en-GB" sz="1600" b="1" dirty="0"/>
              <a:t>2. Explain why water budgets might vary between drainage basins (6).</a:t>
            </a:r>
          </a:p>
          <a:p>
            <a:pPr marL="0" indent="0">
              <a:buNone/>
            </a:pPr>
            <a:r>
              <a:rPr lang="en-GB" sz="1600" dirty="0"/>
              <a:t>A water budget is the difference between receipts of water from precipitation and losses of water as a result of evapotranspiration. In short, precipitation and temperatures are key climatic factors, so just as climates vary from place to place, so too will the water budgets of river basins in different climatic zones. Since water budgets vary seasonally, this too can contribute to drainage basin differences, with some for example showing positive water budgets in winter and others in summer.</a:t>
            </a:r>
          </a:p>
        </p:txBody>
      </p:sp>
    </p:spTree>
    <p:extLst>
      <p:ext uri="{BB962C8B-B14F-4D97-AF65-F5344CB8AC3E}">
        <p14:creationId xmlns:p14="http://schemas.microsoft.com/office/powerpoint/2010/main" val="1523873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32347"/>
            <a:ext cx="4876800" cy="592957"/>
          </a:xfrm>
          <a:solidFill>
            <a:srgbClr val="FF9999"/>
          </a:solidFill>
          <a:ln w="19050">
            <a:solidFill>
              <a:srgbClr val="FF0000"/>
            </a:solidFill>
          </a:ln>
        </p:spPr>
        <p:txBody>
          <a:bodyPr>
            <a:normAutofit/>
          </a:bodyPr>
          <a:lstStyle/>
          <a:p>
            <a:r>
              <a:rPr lang="en-GB" sz="3600" b="1" dirty="0"/>
              <a:t>Exam-style questions</a:t>
            </a:r>
            <a:endParaRPr lang="en-GB" sz="3600" dirty="0"/>
          </a:p>
        </p:txBody>
      </p:sp>
      <p:sp>
        <p:nvSpPr>
          <p:cNvPr id="3" name="Content Placeholder 2"/>
          <p:cNvSpPr>
            <a:spLocks noGrp="1"/>
          </p:cNvSpPr>
          <p:nvPr>
            <p:ph idx="1"/>
          </p:nvPr>
        </p:nvSpPr>
        <p:spPr>
          <a:xfrm>
            <a:off x="198521" y="725304"/>
            <a:ext cx="5848052" cy="5757874"/>
          </a:xfrm>
        </p:spPr>
        <p:txBody>
          <a:bodyPr>
            <a:noAutofit/>
          </a:bodyPr>
          <a:lstStyle/>
          <a:p>
            <a:pPr marL="0" indent="0">
              <a:buNone/>
            </a:pPr>
            <a:r>
              <a:rPr lang="en-GB" sz="1600" b="1" dirty="0"/>
              <a:t>3. Assess the relative importance of physical and human factors in increasing the risk of water insecurity (12). </a:t>
            </a:r>
          </a:p>
          <a:p>
            <a:pPr marL="0" indent="0">
              <a:buNone/>
            </a:pPr>
            <a:r>
              <a:rPr lang="en-GB" sz="1500" dirty="0">
                <a:latin typeface="Comic Sans MS" panose="030F0702030302020204" pitchFamily="66" charset="0"/>
              </a:rPr>
              <a:t>If there is less than 1000m³per capita of available water, a state of scarcity occurs, water insecurity can be defined in many ways. There are a range of human and physical factors that can cause insecurity. The major physical factor is the changing climate (global warming). The climate dictates the global distribution of precipitation which will in turn determine the amount of water available in an area. Many parts of the world are currently experiencing increased water insecurity due to short-term climate change such as the ENSO and global warming. Australia provides an example of a country facing water insecurity due to physical reasons, there are many physical reasons for drought in Australia including low, high fluctuating rainfall rates and the impact of El Nino causing long droughts such as the Big Dry in 2006.  Humans can also be responsible for causing water insecurity by increasing pressure on the land, over-grazing, population growth and a move away from nomadic lifestyles in areas such as the Sahel. The Sahel region of Africa is one of the poorest in the world, may people rely on rains and the land to survive. Rural poverty is particular high which makes some or the causes worse. Even though the problems in the Sahel are closely linked to human activity the problem stems from physical factors such as high variability or rainfall. Therefore I think it is physical factors that have the biggest impact. </a:t>
            </a:r>
          </a:p>
        </p:txBody>
      </p:sp>
      <p:sp>
        <p:nvSpPr>
          <p:cNvPr id="4" name="TextBox 3"/>
          <p:cNvSpPr txBox="1"/>
          <p:nvPr/>
        </p:nvSpPr>
        <p:spPr>
          <a:xfrm>
            <a:off x="6412832" y="78969"/>
            <a:ext cx="5534526" cy="92333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b="1" u="sng" dirty="0"/>
              <a:t>TASK: </a:t>
            </a:r>
            <a:r>
              <a:rPr lang="en-GB" dirty="0"/>
              <a:t>read through the example.</a:t>
            </a:r>
          </a:p>
          <a:p>
            <a:r>
              <a:rPr lang="en-GB" dirty="0"/>
              <a:t>- What is good? What is not needed? Where does this candidate use location specific geography? </a:t>
            </a:r>
          </a:p>
        </p:txBody>
      </p:sp>
      <p:sp>
        <p:nvSpPr>
          <p:cNvPr id="5" name="Rectangle 4"/>
          <p:cNvSpPr/>
          <p:nvPr/>
        </p:nvSpPr>
        <p:spPr>
          <a:xfrm>
            <a:off x="6153665" y="1055677"/>
            <a:ext cx="5901977" cy="535531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u="sng" dirty="0"/>
              <a:t>Mark Scheme</a:t>
            </a:r>
          </a:p>
          <a:p>
            <a:pPr marL="285750" indent="-285750">
              <a:buFont typeface="Arial" panose="020B0604020202020204" pitchFamily="34" charset="0"/>
              <a:buChar char="•"/>
            </a:pPr>
            <a:r>
              <a:rPr lang="en-GB" dirty="0"/>
              <a:t>The only physical factor is the changing climate (global warming). Undoubtedly there are parts of the world that are already becoming drier, for example, the Sahel, and this is increasing water insecurity. However, there is a whole range of human factors that are either increasing the demand for water or decreasing available supplies.</a:t>
            </a:r>
          </a:p>
          <a:p>
            <a:pPr marL="285750" indent="-285750">
              <a:buFont typeface="Arial" panose="020B0604020202020204" pitchFamily="34" charset="0"/>
              <a:buChar char="•"/>
            </a:pPr>
            <a:r>
              <a:rPr lang="en-GB" dirty="0"/>
              <a:t>Of the factors increasing the demand, the most significant is the continuing growth in the global population. Rising levels of development also increase water demand — more irrigation in agriculture, more water-thirsty industries. Development also raises per capita water consumption — more water used in the home for a variety of purposes (washing, cooking, heating, etc.)</a:t>
            </a:r>
          </a:p>
          <a:p>
            <a:pPr marL="285750" indent="-285750">
              <a:buFont typeface="Arial" panose="020B0604020202020204" pitchFamily="34" charset="0"/>
              <a:buChar char="•"/>
            </a:pPr>
            <a:r>
              <a:rPr lang="en-GB" dirty="0"/>
              <a:t>Water supply is also being reduced by over-pumping of groundwater and failure to let aquifers recover. A downward spiral of decreasing availability is set in motion.</a:t>
            </a:r>
          </a:p>
          <a:p>
            <a:pPr marL="285750" indent="-285750">
              <a:buFont typeface="Arial" panose="020B0604020202020204" pitchFamily="34" charset="0"/>
              <a:buChar char="•"/>
            </a:pPr>
            <a:r>
              <a:rPr lang="en-GB" dirty="0"/>
              <a:t>Deforestation and clearance of other forms of vegetation increase water losses from evaporation and faster runoff.</a:t>
            </a:r>
          </a:p>
        </p:txBody>
      </p:sp>
    </p:spTree>
    <p:extLst>
      <p:ext uri="{BB962C8B-B14F-4D97-AF65-F5344CB8AC3E}">
        <p14:creationId xmlns:p14="http://schemas.microsoft.com/office/powerpoint/2010/main" val="7941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459" y="199163"/>
            <a:ext cx="1187264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1. Study Figure 1. Analyse the global pattern of the distribution of active volcanoes. (4 marks)</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03459" y="736206"/>
            <a:ext cx="8380141" cy="20313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spcAft>
                <a:spcPts val="0"/>
              </a:spcAft>
            </a:pPr>
            <a:r>
              <a:rPr lang="en-GB" dirty="0"/>
              <a:t>The key points you need to pick out from the map include:</a:t>
            </a:r>
            <a:br>
              <a:rPr lang="en-GB" dirty="0"/>
            </a:br>
            <a:r>
              <a:rPr lang="en-GB" dirty="0"/>
              <a:t>    • Most active volcanoes lie on or near plate margins.</a:t>
            </a:r>
            <a:br>
              <a:rPr lang="en-GB" dirty="0"/>
            </a:br>
            <a:r>
              <a:rPr lang="en-GB" dirty="0"/>
              <a:t>    • Especially around the Pacific Ocean (Pacific Ring of Fire), e.g. Mount Rainier.</a:t>
            </a:r>
            <a:br>
              <a:rPr lang="en-GB" dirty="0"/>
            </a:br>
            <a:r>
              <a:rPr lang="en-GB" dirty="0"/>
              <a:t>    • Some lie in the middle of plates at hot spots above mantle plumes, e.g. Mauna Loa.</a:t>
            </a:r>
            <a:br>
              <a:rPr lang="en-GB" dirty="0"/>
            </a:br>
            <a:r>
              <a:rPr lang="en-GB" b="1" dirty="0"/>
              <a:t>Hints and tips</a:t>
            </a:r>
            <a:br>
              <a:rPr lang="en-GB" dirty="0"/>
            </a:br>
            <a:r>
              <a:rPr lang="en-GB" dirty="0"/>
              <a:t>Systematically break down the elements of the map to draw out the patterns.</a:t>
            </a:r>
            <a:br>
              <a:rPr lang="en-GB" dirty="0">
                <a:latin typeface="Arial" panose="020B0604020202020204" pitchFamily="34" charset="0"/>
                <a:ea typeface="Times New Roman" panose="02020603050405020304" pitchFamily="18" charset="0"/>
              </a:rPr>
            </a:br>
            <a:endParaRPr lang="en-GB" dirty="0"/>
          </a:p>
        </p:txBody>
      </p:sp>
      <p:sp>
        <p:nvSpPr>
          <p:cNvPr id="3" name="Rectangle 2"/>
          <p:cNvSpPr/>
          <p:nvPr/>
        </p:nvSpPr>
        <p:spPr>
          <a:xfrm>
            <a:off x="103459" y="2846428"/>
            <a:ext cx="8253141" cy="2554545"/>
          </a:xfrm>
          <a:prstGeom prst="rect">
            <a:avLst/>
          </a:prstGeom>
          <a:solidFill>
            <a:schemeClr val="accent4">
              <a:lumMod val="40000"/>
              <a:lumOff val="60000"/>
            </a:schemeClr>
          </a:solidFill>
        </p:spPr>
        <p:txBody>
          <a:bodyPr wrap="square">
            <a:spAutoFit/>
          </a:bodyPr>
          <a:lstStyle/>
          <a:p>
            <a:pPr>
              <a:spcAft>
                <a:spcPts val="0"/>
              </a:spcAft>
            </a:pPr>
            <a:r>
              <a:rPr lang="en-GB" sz="2000" b="1" u="sng" dirty="0">
                <a:latin typeface="Arial" panose="020B0604020202020204" pitchFamily="34" charset="0"/>
                <a:ea typeface="Times New Roman" panose="02020603050405020304" pitchFamily="18" charset="0"/>
                <a:cs typeface="Times New Roman" panose="02020603050405020304" pitchFamily="18" charset="0"/>
              </a:rPr>
              <a:t>Example A:</a:t>
            </a:r>
            <a:br>
              <a:rPr lang="en-GB" sz="2000" u="sng" dirty="0">
                <a:latin typeface="Arial" panose="020B0604020202020204" pitchFamily="34" charset="0"/>
                <a:ea typeface="Times New Roman" panose="02020603050405020304" pitchFamily="18" charset="0"/>
              </a:rPr>
            </a:br>
            <a:r>
              <a:rPr lang="en-GB" sz="2000" dirty="0"/>
              <a:t>Figure 1 shows that the majority of the world’s active volcanoes are found close to the major plate boundaries across the world. This is especially the case around the Pacific Ocean, where the boundaries at its edge form the Pacific Ring of Fire. Here, active volcanoes such as Mount St Helens in the USA and Fujiyama in Japan are found. In addition, there are some locations away from plate margins where volcanoes occur, especially the likes of Mauna Loa in Hawaii. This sits on a hot spot over a mantle plume. </a:t>
            </a:r>
          </a:p>
        </p:txBody>
      </p:sp>
      <p:sp>
        <p:nvSpPr>
          <p:cNvPr id="10" name="Rectangle 9"/>
          <p:cNvSpPr/>
          <p:nvPr/>
        </p:nvSpPr>
        <p:spPr>
          <a:xfrm>
            <a:off x="103459" y="5479870"/>
            <a:ext cx="8253141" cy="923330"/>
          </a:xfrm>
          <a:prstGeom prst="rect">
            <a:avLst/>
          </a:prstGeom>
          <a:solidFill>
            <a:schemeClr val="accent4">
              <a:lumMod val="40000"/>
              <a:lumOff val="60000"/>
            </a:schemeClr>
          </a:solidFill>
        </p:spPr>
        <p:txBody>
          <a:bodyPr wrap="square">
            <a:spAutoFit/>
          </a:bodyPr>
          <a:lstStyle/>
          <a:p>
            <a:r>
              <a:rPr lang="en-GB" b="1" dirty="0">
                <a:latin typeface="Arial" panose="020B0604020202020204" pitchFamily="34" charset="0"/>
                <a:ea typeface="Times New Roman" panose="02020603050405020304" pitchFamily="18" charset="0"/>
              </a:rPr>
              <a:t>Examiner comment</a:t>
            </a:r>
            <a:br>
              <a:rPr lang="en-GB" dirty="0">
                <a:latin typeface="Arial" panose="020B0604020202020204" pitchFamily="34" charset="0"/>
                <a:ea typeface="Times New Roman" panose="02020603050405020304" pitchFamily="18" charset="0"/>
              </a:rPr>
            </a:br>
            <a:r>
              <a:rPr lang="en-GB" dirty="0">
                <a:latin typeface="Arial" panose="020B0604020202020204" pitchFamily="34" charset="0"/>
                <a:ea typeface="Times New Roman" panose="02020603050405020304" pitchFamily="18" charset="0"/>
              </a:rPr>
              <a:t>The overall pattern is stated clearly. Thorough analysis is given of the patterns in the map, which is backed up with examples from the source. 5 marks.</a:t>
            </a:r>
            <a:endParaRPr lang="en-GB" dirty="0"/>
          </a:p>
        </p:txBody>
      </p:sp>
      <p:sp>
        <p:nvSpPr>
          <p:cNvPr id="11" name="Rectangle 10"/>
          <p:cNvSpPr/>
          <p:nvPr/>
        </p:nvSpPr>
        <p:spPr>
          <a:xfrm>
            <a:off x="8559798" y="736206"/>
            <a:ext cx="3543301" cy="2585323"/>
          </a:xfrm>
          <a:prstGeom prst="rect">
            <a:avLst/>
          </a:prstGeom>
          <a:solidFill>
            <a:schemeClr val="accent2">
              <a:lumMod val="40000"/>
              <a:lumOff val="60000"/>
            </a:schemeClr>
          </a:solidFill>
        </p:spPr>
        <p:txBody>
          <a:bodyPr wrap="square">
            <a:spAutoFit/>
          </a:bodyPr>
          <a:lstStyle/>
          <a:p>
            <a:r>
              <a:rPr lang="en-GB" b="1" u="sng" dirty="0">
                <a:latin typeface="Arial" panose="020B0604020202020204" pitchFamily="34" charset="0"/>
                <a:ea typeface="Times New Roman" panose="02020603050405020304" pitchFamily="18" charset="0"/>
              </a:rPr>
              <a:t>Example B: </a:t>
            </a:r>
          </a:p>
          <a:p>
            <a:r>
              <a:rPr lang="en-GB" dirty="0">
                <a:latin typeface="Arial" panose="020B0604020202020204" pitchFamily="34" charset="0"/>
                <a:ea typeface="Times New Roman" panose="02020603050405020304" pitchFamily="18" charset="0"/>
              </a:rPr>
              <a:t>Volcanoes are found in many parts of the world including North America (Mount St Helens), Europe (Vesuvius), Asia (Fujiyama) and South America (Cotopaxi). There are also volcanoes in oceans including Tristan da Cunha and Kilauea.</a:t>
            </a:r>
            <a:endParaRPr lang="en-GB" dirty="0"/>
          </a:p>
        </p:txBody>
      </p:sp>
      <p:sp>
        <p:nvSpPr>
          <p:cNvPr id="13" name="Rectangle 12"/>
          <p:cNvSpPr/>
          <p:nvPr/>
        </p:nvSpPr>
        <p:spPr>
          <a:xfrm>
            <a:off x="8559798" y="3489240"/>
            <a:ext cx="3543301" cy="1870512"/>
          </a:xfrm>
          <a:prstGeom prst="rect">
            <a:avLst/>
          </a:prstGeom>
          <a:solidFill>
            <a:schemeClr val="accent2">
              <a:lumMod val="40000"/>
              <a:lumOff val="60000"/>
            </a:schemeClr>
          </a:solidFill>
        </p:spPr>
        <p:txBody>
          <a:bodyPr wrap="square">
            <a:spAutoFit/>
          </a:bodyPr>
          <a:lstStyle/>
          <a:p>
            <a:pPr>
              <a:lnSpc>
                <a:spcPct val="107000"/>
              </a:lnSpc>
              <a:spcAft>
                <a:spcPts val="0"/>
              </a:spcAft>
            </a:pPr>
            <a:r>
              <a:rPr lang="en-GB" b="1" dirty="0"/>
              <a:t>Examiner comment</a:t>
            </a:r>
            <a:br>
              <a:rPr lang="en-GB" dirty="0"/>
            </a:br>
            <a:r>
              <a:rPr lang="en-GB" dirty="0"/>
              <a:t>Although this answer refers to many places on the map, it is too descriptive. A deeper analysis is needed to pick out the patterns. 2 marks.</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5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459" y="199163"/>
            <a:ext cx="1187264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2. Assess the significance of development in the effective response to tectonic mega-hazards. </a:t>
            </a:r>
            <a:r>
              <a:rPr lang="en-GB" i="1" dirty="0"/>
              <a:t>(12 marks)</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4496" y="668533"/>
            <a:ext cx="5887301" cy="618630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spcAft>
                <a:spcPts val="0"/>
              </a:spcAft>
            </a:pPr>
            <a:r>
              <a:rPr lang="en-GB" b="1" dirty="0"/>
              <a:t>Level 1 (1–4 marks):</a:t>
            </a:r>
            <a:r>
              <a:rPr lang="en-GB" dirty="0"/>
              <a:t> You show only a limited geographical knowledge and understanding of the significance of development. You make limited connections between aspects of your answer and support your interpretations with limited evidence. You draw unbalanced conclusions based on the material in your answer.</a:t>
            </a:r>
            <a:br>
              <a:rPr lang="en-GB" dirty="0"/>
            </a:br>
            <a:br>
              <a:rPr lang="en-GB" dirty="0"/>
            </a:br>
            <a:r>
              <a:rPr lang="en-GB" b="1" dirty="0"/>
              <a:t>Level 2 (5–8 marks):</a:t>
            </a:r>
            <a:r>
              <a:rPr lang="en-GB" dirty="0"/>
              <a:t> You show mostly relevant and accurate geographical knowledge and understanding of the significance of development. You make mostly relevant connections between aspects of your answer as appropriate and support your interpretations with some evidence. You draw conclusions based on the material in your answer but your conclusions may be limited or unbalanced.</a:t>
            </a:r>
            <a:br>
              <a:rPr lang="en-GB" dirty="0"/>
            </a:br>
            <a:br>
              <a:rPr lang="en-GB" dirty="0"/>
            </a:br>
            <a:r>
              <a:rPr lang="en-GB" b="1" dirty="0"/>
              <a:t>Level 3 (9–12 marks):</a:t>
            </a:r>
            <a:r>
              <a:rPr lang="en-GB" dirty="0"/>
              <a:t> You show relevant and accurate geographical knowledge and understanding of the significance of development. You make sound connections between aspects of your answer as appropriate and support your interpretations logically with evidence. You draw balanced and logical conclusions based on the material in your answer.</a:t>
            </a:r>
          </a:p>
        </p:txBody>
      </p:sp>
      <p:sp>
        <p:nvSpPr>
          <p:cNvPr id="4" name="TextBox 3"/>
          <p:cNvSpPr txBox="1"/>
          <p:nvPr/>
        </p:nvSpPr>
        <p:spPr>
          <a:xfrm>
            <a:off x="5979918" y="619624"/>
            <a:ext cx="6123182" cy="1477328"/>
          </a:xfrm>
          <a:prstGeom prst="rect">
            <a:avLst/>
          </a:prstGeom>
          <a:solidFill>
            <a:schemeClr val="accent6">
              <a:lumMod val="20000"/>
              <a:lumOff val="80000"/>
            </a:schemeClr>
          </a:solidFill>
        </p:spPr>
        <p:txBody>
          <a:bodyPr wrap="square" rtlCol="0">
            <a:spAutoFit/>
          </a:bodyPr>
          <a:lstStyle/>
          <a:p>
            <a:r>
              <a:rPr lang="en-GB" b="1" dirty="0"/>
              <a:t>TASK: </a:t>
            </a:r>
          </a:p>
          <a:p>
            <a:r>
              <a:rPr lang="en-GB" dirty="0"/>
              <a:t>1. Read through and assess the example answers. </a:t>
            </a:r>
            <a:endParaRPr lang="en-GB" b="1" dirty="0"/>
          </a:p>
          <a:p>
            <a:r>
              <a:rPr lang="en-GB" dirty="0"/>
              <a:t>2.</a:t>
            </a:r>
            <a:r>
              <a:rPr lang="en-GB" b="1" dirty="0"/>
              <a:t> </a:t>
            </a:r>
            <a:r>
              <a:rPr lang="en-GB" dirty="0"/>
              <a:t>Using the mark scheme read through your partners work, Give them a mark out of 12 and one key target to improve their work.</a:t>
            </a:r>
            <a:endParaRPr lang="en-GB" b="1" dirty="0"/>
          </a:p>
        </p:txBody>
      </p:sp>
      <p:sp>
        <p:nvSpPr>
          <p:cNvPr id="6" name="Rectangle 5"/>
          <p:cNvSpPr/>
          <p:nvPr/>
        </p:nvSpPr>
        <p:spPr>
          <a:xfrm>
            <a:off x="6073348" y="2046439"/>
            <a:ext cx="5936321" cy="286232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GB" b="1" dirty="0">
                <a:ea typeface="Times New Roman" panose="02020603050405020304" pitchFamily="18" charset="0"/>
              </a:rPr>
              <a:t>Examiner comment - B</a:t>
            </a:r>
            <a:br>
              <a:rPr lang="en-GB" dirty="0">
                <a:ea typeface="Times New Roman" panose="02020603050405020304" pitchFamily="18" charset="0"/>
              </a:rPr>
            </a:br>
            <a:r>
              <a:rPr lang="en-GB" dirty="0">
                <a:ea typeface="Times New Roman" panose="02020603050405020304" pitchFamily="18" charset="0"/>
              </a:rPr>
              <a:t>The student shows accurate and generally relevant knowledge and understanding for AO1, although to improve their mark they should include more detail. The student has applied their knowledge and understanding to make some relevant connections between development and impacts, supported by evidence. Overall, however, more connections could be made and the answer is imbalanced between the positive and negative effects of development for AO2. Level 2, 7 marks.</a:t>
            </a:r>
            <a:endParaRPr lang="en-GB" dirty="0"/>
          </a:p>
        </p:txBody>
      </p:sp>
      <p:sp>
        <p:nvSpPr>
          <p:cNvPr id="7" name="Rectangle 6"/>
          <p:cNvSpPr/>
          <p:nvPr/>
        </p:nvSpPr>
        <p:spPr>
          <a:xfrm>
            <a:off x="6073348" y="4858248"/>
            <a:ext cx="6096000" cy="2031325"/>
          </a:xfrm>
          <a:prstGeom prst="rect">
            <a:avLst/>
          </a:prstGeom>
        </p:spPr>
        <p:txBody>
          <a:bodyPr>
            <a:spAutoFit/>
          </a:bodyPr>
          <a:lstStyle/>
          <a:p>
            <a:r>
              <a:rPr lang="en-GB" b="1">
                <a:ea typeface="Times New Roman" panose="02020603050405020304" pitchFamily="18" charset="0"/>
              </a:rPr>
              <a:t>Examiner comment - A</a:t>
            </a:r>
            <a:br>
              <a:rPr lang="en-GB" dirty="0">
                <a:ea typeface="Times New Roman" panose="02020603050405020304" pitchFamily="18" charset="0"/>
              </a:rPr>
            </a:br>
            <a:r>
              <a:rPr lang="en-GB" dirty="0">
                <a:ea typeface="Times New Roman" panose="02020603050405020304" pitchFamily="18" charset="0"/>
              </a:rPr>
              <a:t>The student demonstrates accurate and relevant knowledge and understanding for AO1. They apply their knowledge and understanding to make relevant connections between development and impacts, supported by evidence and with sound judgements to create balanced and coherent arguments for AO2. Level 3, 11 marks.</a:t>
            </a:r>
            <a:endParaRPr lang="en-GB" dirty="0"/>
          </a:p>
        </p:txBody>
      </p:sp>
    </p:spTree>
    <p:extLst>
      <p:ext uri="{BB962C8B-B14F-4D97-AF65-F5344CB8AC3E}">
        <p14:creationId xmlns:p14="http://schemas.microsoft.com/office/powerpoint/2010/main" val="28740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 y="1778000"/>
            <a:ext cx="6184900" cy="6858000"/>
          </a:xfrm>
        </p:spPr>
        <p:txBody>
          <a:bodyPr>
            <a:noAutofit/>
          </a:bodyPr>
          <a:lstStyle/>
          <a:p>
            <a:pPr marL="0" indent="0">
              <a:buNone/>
            </a:pPr>
            <a:r>
              <a:rPr lang="en-GB" sz="1100" u="sng" dirty="0"/>
              <a:t>Example A:</a:t>
            </a:r>
          </a:p>
          <a:p>
            <a:pPr marL="0" indent="0">
              <a:buNone/>
            </a:pPr>
            <a:r>
              <a:rPr lang="en-GB" sz="1100" dirty="0"/>
              <a:t>Mega-hazards cause large-scale impacts, in terms of either the area they cover, or the extent of the impacts on the people involved. In developing and emerging countries, the lower levels of development can have a large effect on how significant the impacts of a hazard are. But where development levels are higher, the impacts of hazards can be reduced.</a:t>
            </a:r>
            <a:br>
              <a:rPr lang="en-GB" sz="1100" dirty="0"/>
            </a:br>
            <a:br>
              <a:rPr lang="en-GB" sz="1100" dirty="0"/>
            </a:br>
            <a:r>
              <a:rPr lang="en-GB" sz="1100" dirty="0"/>
              <a:t>Lower levels of development can negatively affect the vulnerability of the local populations. For example, unsustainable development can increase vulnerability of local people. In Haiti prior to the 2010 earthquake, rapid rates of urbanisation led to the growth of shanty towns in Port au Prince. These buildings were less able to withstand the shaking of the earthquake and many collapsed. Even in the longer-established buildings, lack of proper design and poor construction techniques resulting from poverty caused many of the buildings to pancake as the floors collapsed on top of each other. In addition, lack of money can result in underinvestment in preparing the population to deal with the hazards when they occur. Furthermore, low levels of social development can make a population more vulnerable. If nutrition and health levels are lower to begin with, following an earthquake the population will be more vulnerable to diseases that readily spread in the make-shift camps people set up. For example, in Haiti in 2010, an additional 9,000 people died as a result of a cholera outbreak following the earthquake.</a:t>
            </a:r>
            <a:br>
              <a:rPr lang="en-GB" sz="1100" dirty="0"/>
            </a:br>
            <a:br>
              <a:rPr lang="en-GB" sz="1100" dirty="0"/>
            </a:br>
            <a:r>
              <a:rPr lang="en-GB" sz="1100" dirty="0"/>
              <a:t>Development can affect the response to the threat of hazards in a positive way too. For example, in richer countries money can be invested in monitoring hazards. In Japan before the 2011 earthquake, a network of 182 seismometers constantly monitored the country for signs of seismic activity. These provided the basis for the earthquake early warning system in place there and the tsunami warning system too. Buildings can be made ‘life safe’ in countries with more money. Again in Japan, strict building codes ensured that very few buildings collapsed due to seismic shaking during the 2011 magnitude 9.0 earthquake. Additionally, mitigation strategies can be implemented. The Japanese have a very extensive sea-wall defence against the tsunami threat (although there is evidence that these walls led to complacency among the local population during the 2011 quake, resulting in many thousands of deaths).</a:t>
            </a:r>
            <a:br>
              <a:rPr lang="en-GB" sz="1100" dirty="0"/>
            </a:br>
            <a:br>
              <a:rPr lang="en-GB" sz="1100" dirty="0"/>
            </a:br>
            <a:r>
              <a:rPr lang="en-GB" sz="1100" dirty="0"/>
              <a:t>Overall, then, development can have a significant effect, either positively or negatively, on how effective the response to tectonic mega-hazards is.</a:t>
            </a:r>
            <a:br>
              <a:rPr lang="en-GB" sz="1100" dirty="0"/>
            </a:br>
            <a:endParaRPr lang="en-GB" sz="1100" dirty="0"/>
          </a:p>
          <a:p>
            <a:endParaRPr lang="en-GB" sz="1100" dirty="0"/>
          </a:p>
        </p:txBody>
      </p:sp>
      <p:sp>
        <p:nvSpPr>
          <p:cNvPr id="4" name="Rectangle 3"/>
          <p:cNvSpPr/>
          <p:nvPr/>
        </p:nvSpPr>
        <p:spPr>
          <a:xfrm>
            <a:off x="6280150" y="3134246"/>
            <a:ext cx="5762625" cy="3647152"/>
          </a:xfrm>
          <a:prstGeom prst="rect">
            <a:avLst/>
          </a:prstGeom>
        </p:spPr>
        <p:txBody>
          <a:bodyPr wrap="square">
            <a:spAutoFit/>
          </a:bodyPr>
          <a:lstStyle/>
          <a:p>
            <a:r>
              <a:rPr lang="en-GB" sz="1100" u="sng" dirty="0">
                <a:ea typeface="Times New Roman" panose="02020603050405020304" pitchFamily="18" charset="0"/>
              </a:rPr>
              <a:t>Example B:</a:t>
            </a:r>
          </a:p>
          <a:p>
            <a:r>
              <a:rPr lang="en-GB" sz="1100" dirty="0">
                <a:ea typeface="Times New Roman" panose="02020603050405020304" pitchFamily="18" charset="0"/>
              </a:rPr>
              <a:t>Mega-hazards occur whenever earthquakes or volcanoes cause impacts on people.</a:t>
            </a:r>
            <a:br>
              <a:rPr lang="en-GB" sz="1100" dirty="0">
                <a:ea typeface="Times New Roman" panose="02020603050405020304" pitchFamily="18" charset="0"/>
              </a:rPr>
            </a:br>
            <a:br>
              <a:rPr lang="en-GB" sz="1100" dirty="0">
                <a:ea typeface="Times New Roman" panose="02020603050405020304" pitchFamily="18" charset="0"/>
              </a:rPr>
            </a:br>
            <a:r>
              <a:rPr lang="en-GB" sz="1100" dirty="0">
                <a:ea typeface="Times New Roman" panose="02020603050405020304" pitchFamily="18" charset="0"/>
              </a:rPr>
              <a:t>A lower level of development can affect the vulnerability of the local populations in a negative way. Unsustainable development can make local people more vulnerable. In Haiti, because of poverty, there was a lack of proper building design and poor construction techniques before the 2010 earthquake. As a result, many of the buildings were flattened as the floors collapsed on top of each other.</a:t>
            </a:r>
            <a:br>
              <a:rPr lang="en-GB" sz="1100" dirty="0">
                <a:ea typeface="Times New Roman" panose="02020603050405020304" pitchFamily="18" charset="0"/>
              </a:rPr>
            </a:br>
            <a:br>
              <a:rPr lang="en-GB" sz="1100" dirty="0">
                <a:ea typeface="Times New Roman" panose="02020603050405020304" pitchFamily="18" charset="0"/>
              </a:rPr>
            </a:br>
            <a:r>
              <a:rPr lang="en-GB" sz="1100" dirty="0">
                <a:ea typeface="Times New Roman" panose="02020603050405020304" pitchFamily="18" charset="0"/>
              </a:rPr>
              <a:t>A lack of money can also result in underinvestment, so that the population is not properly prepared to deal hazard events. And a population is more vulnerable if there is a low level of social development and nutrition and health levels are lower to begin with. Following an earthquake, diseases can quickly spread through make-shift camps that people set up. In Haiti in 2010, for example, a cholera outbreak following the earthquake caused an additional 9,000 deaths. Lack of money also affected the rebuilding programme after the earthquake. By 2016, 60,000 of the 1.5 million Haitians left homeless after the quake were still living in camps.</a:t>
            </a:r>
            <a:br>
              <a:rPr lang="en-GB" sz="1100" dirty="0">
                <a:ea typeface="Times New Roman" panose="02020603050405020304" pitchFamily="18" charset="0"/>
              </a:rPr>
            </a:br>
            <a:br>
              <a:rPr lang="en-GB" sz="1100" dirty="0">
                <a:ea typeface="Times New Roman" panose="02020603050405020304" pitchFamily="18" charset="0"/>
              </a:rPr>
            </a:br>
            <a:r>
              <a:rPr lang="en-GB" sz="1100" dirty="0">
                <a:ea typeface="Times New Roman" panose="02020603050405020304" pitchFamily="18" charset="0"/>
              </a:rPr>
              <a:t>In richer countries, development can have a positive effect. The Japanese have built extensive sea-wall defences against the tsunami threat. However, there is evidence that these walls led to complacency among the local population during the 2011 quake. That resulted in many of them ignoring the tsunami evacuation warnings until it was too late. </a:t>
            </a:r>
            <a:endParaRPr lang="en-GB" sz="1100" dirty="0"/>
          </a:p>
        </p:txBody>
      </p:sp>
      <p:sp>
        <p:nvSpPr>
          <p:cNvPr id="2" name="Rectangle 1"/>
          <p:cNvSpPr/>
          <p:nvPr/>
        </p:nvSpPr>
        <p:spPr>
          <a:xfrm>
            <a:off x="6280150" y="114300"/>
            <a:ext cx="5762625" cy="28829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000" b="1" dirty="0">
                <a:ea typeface="Times New Roman" panose="02020603050405020304" pitchFamily="18" charset="0"/>
              </a:rPr>
              <a:t>AO2 Applying your knowledge and understanding</a:t>
            </a:r>
            <a:br>
              <a:rPr lang="en-GB" sz="1000" dirty="0">
                <a:ea typeface="Times New Roman" panose="02020603050405020304" pitchFamily="18" charset="0"/>
              </a:rPr>
            </a:br>
            <a:r>
              <a:rPr lang="en-GB" sz="1000" dirty="0">
                <a:ea typeface="Times New Roman" panose="02020603050405020304" pitchFamily="18" charset="0"/>
              </a:rPr>
              <a:t>    • By making relevant connections.</a:t>
            </a:r>
            <a:br>
              <a:rPr lang="en-GB" sz="1000" dirty="0">
                <a:ea typeface="Times New Roman" panose="02020603050405020304" pitchFamily="18" charset="0"/>
              </a:rPr>
            </a:br>
            <a:r>
              <a:rPr lang="en-GB" sz="1000" dirty="0">
                <a:ea typeface="Times New Roman" panose="02020603050405020304" pitchFamily="18" charset="0"/>
              </a:rPr>
              <a:t>    • Supporting your evaluation with evidence.</a:t>
            </a:r>
            <a:br>
              <a:rPr lang="en-GB" sz="1000" dirty="0">
                <a:ea typeface="Times New Roman" panose="02020603050405020304" pitchFamily="18" charset="0"/>
              </a:rPr>
            </a:br>
            <a:r>
              <a:rPr lang="en-GB" sz="1000" dirty="0">
                <a:ea typeface="Times New Roman" panose="02020603050405020304" pitchFamily="18" charset="0"/>
              </a:rPr>
              <a:t>    • Producing a balanced and coherent argument.</a:t>
            </a:r>
            <a:br>
              <a:rPr lang="en-GB" sz="1000" dirty="0">
                <a:ea typeface="Times New Roman" panose="02020603050405020304" pitchFamily="18" charset="0"/>
              </a:rPr>
            </a:br>
            <a:r>
              <a:rPr lang="en-GB" sz="1000" dirty="0">
                <a:ea typeface="Times New Roman" panose="02020603050405020304" pitchFamily="18" charset="0"/>
              </a:rPr>
              <a:t>Development can negatively affect the vulnerability of people leading up to the hazard, for example:</a:t>
            </a:r>
            <a:br>
              <a:rPr lang="en-GB" sz="1000" dirty="0">
                <a:ea typeface="Times New Roman" panose="02020603050405020304" pitchFamily="18" charset="0"/>
              </a:rPr>
            </a:br>
            <a:r>
              <a:rPr lang="en-GB" sz="1000" dirty="0">
                <a:ea typeface="Times New Roman" panose="02020603050405020304" pitchFamily="18" charset="0"/>
              </a:rPr>
              <a:t>    • Unsustainable development increases vulnerability.</a:t>
            </a:r>
            <a:br>
              <a:rPr lang="en-GB" sz="1000" dirty="0">
                <a:ea typeface="Times New Roman" panose="02020603050405020304" pitchFamily="18" charset="0"/>
              </a:rPr>
            </a:br>
            <a:r>
              <a:rPr lang="en-GB" sz="1000" dirty="0">
                <a:ea typeface="Times New Roman" panose="02020603050405020304" pitchFamily="18" charset="0"/>
              </a:rPr>
              <a:t>    • Lack of money can result in underinvestment in resilience training for the population.</a:t>
            </a:r>
            <a:br>
              <a:rPr lang="en-GB" sz="1000" dirty="0">
                <a:ea typeface="Times New Roman" panose="02020603050405020304" pitchFamily="18" charset="0"/>
              </a:rPr>
            </a:br>
            <a:r>
              <a:rPr lang="en-GB" sz="1000" dirty="0">
                <a:ea typeface="Times New Roman" panose="02020603050405020304" pitchFamily="18" charset="0"/>
              </a:rPr>
              <a:t>    • Issues with social development, e.g. poor health/nutrition levels.</a:t>
            </a:r>
            <a:br>
              <a:rPr lang="en-GB" sz="1000" dirty="0">
                <a:ea typeface="Times New Roman" panose="02020603050405020304" pitchFamily="18" charset="0"/>
              </a:rPr>
            </a:br>
            <a:r>
              <a:rPr lang="en-GB" sz="1000" dirty="0">
                <a:ea typeface="Times New Roman" panose="02020603050405020304" pitchFamily="18" charset="0"/>
              </a:rPr>
              <a:t>Development can also negatively impact the post-hazard situation.</a:t>
            </a:r>
            <a:br>
              <a:rPr lang="en-GB" sz="1000" dirty="0">
                <a:ea typeface="Times New Roman" panose="02020603050405020304" pitchFamily="18" charset="0"/>
              </a:rPr>
            </a:br>
            <a:r>
              <a:rPr lang="en-GB" sz="1000" dirty="0">
                <a:ea typeface="Times New Roman" panose="02020603050405020304" pitchFamily="18" charset="0"/>
              </a:rPr>
              <a:t>    • Damage to infrastructure such as homes and services.</a:t>
            </a:r>
            <a:br>
              <a:rPr lang="en-GB" sz="1000" dirty="0">
                <a:ea typeface="Times New Roman" panose="02020603050405020304" pitchFamily="18" charset="0"/>
              </a:rPr>
            </a:br>
            <a:r>
              <a:rPr lang="en-GB" sz="1000" dirty="0">
                <a:ea typeface="Times New Roman" panose="02020603050405020304" pitchFamily="18" charset="0"/>
              </a:rPr>
              <a:t>    • Social — damage to provision of health and education.</a:t>
            </a:r>
            <a:br>
              <a:rPr lang="en-GB" sz="1000" dirty="0">
                <a:ea typeface="Times New Roman" panose="02020603050405020304" pitchFamily="18" charset="0"/>
              </a:rPr>
            </a:br>
            <a:r>
              <a:rPr lang="en-GB" sz="1000" dirty="0">
                <a:ea typeface="Times New Roman" panose="02020603050405020304" pitchFamily="18" charset="0"/>
              </a:rPr>
              <a:t>Development can also influence preparedness in a positive way, for example:</a:t>
            </a:r>
            <a:br>
              <a:rPr lang="en-GB" sz="1000" dirty="0">
                <a:ea typeface="Times New Roman" panose="02020603050405020304" pitchFamily="18" charset="0"/>
              </a:rPr>
            </a:br>
            <a:r>
              <a:rPr lang="en-GB" sz="1000" dirty="0">
                <a:ea typeface="Times New Roman" panose="02020603050405020304" pitchFamily="18" charset="0"/>
              </a:rPr>
              <a:t>    • Investment in hazard monitoring.</a:t>
            </a:r>
            <a:br>
              <a:rPr lang="en-GB" sz="1000" dirty="0">
                <a:ea typeface="Times New Roman" panose="02020603050405020304" pitchFamily="18" charset="0"/>
              </a:rPr>
            </a:br>
            <a:r>
              <a:rPr lang="en-GB" sz="1000" dirty="0">
                <a:ea typeface="Times New Roman" panose="02020603050405020304" pitchFamily="18" charset="0"/>
              </a:rPr>
              <a:t>    • Infrastructure resilience.</a:t>
            </a:r>
            <a:br>
              <a:rPr lang="en-GB" sz="1000" dirty="0">
                <a:ea typeface="Times New Roman" panose="02020603050405020304" pitchFamily="18" charset="0"/>
              </a:rPr>
            </a:br>
            <a:r>
              <a:rPr lang="en-GB" sz="1000" dirty="0">
                <a:ea typeface="Times New Roman" panose="02020603050405020304" pitchFamily="18" charset="0"/>
              </a:rPr>
              <a:t>    • Mitigation strategies, e.g. tsunami walls.</a:t>
            </a:r>
            <a:br>
              <a:rPr lang="en-GB" sz="1000" dirty="0">
                <a:ea typeface="Times New Roman" panose="02020603050405020304" pitchFamily="18" charset="0"/>
              </a:rPr>
            </a:br>
            <a:r>
              <a:rPr lang="en-GB" sz="1000" dirty="0">
                <a:ea typeface="Times New Roman" panose="02020603050405020304" pitchFamily="18" charset="0"/>
              </a:rPr>
              <a:t>    • Training and preparedness of local population.</a:t>
            </a:r>
            <a:br>
              <a:rPr lang="en-GB" sz="1000" dirty="0">
                <a:ea typeface="Times New Roman" panose="02020603050405020304" pitchFamily="18" charset="0"/>
              </a:rPr>
            </a:br>
            <a:r>
              <a:rPr lang="en-GB" sz="1000" dirty="0">
                <a:ea typeface="Times New Roman" panose="02020603050405020304" pitchFamily="18" charset="0"/>
              </a:rPr>
              <a:t>Following the hazard, there are opportunities for development to positively influence future resilience through, e.g. rebuilding strategies that make buildings more resilient.</a:t>
            </a:r>
            <a:endParaRPr lang="en-GB" sz="1000" dirty="0"/>
          </a:p>
        </p:txBody>
      </p:sp>
      <p:sp>
        <p:nvSpPr>
          <p:cNvPr id="5" name="Rectangle 4"/>
          <p:cNvSpPr/>
          <p:nvPr/>
        </p:nvSpPr>
        <p:spPr>
          <a:xfrm>
            <a:off x="95250" y="0"/>
            <a:ext cx="6096000" cy="415498"/>
          </a:xfrm>
          <a:prstGeom prst="rect">
            <a:avLst/>
          </a:prstGeom>
        </p:spPr>
        <p:txBody>
          <a:bodyPr>
            <a:spAutoFit/>
          </a:bodyPr>
          <a:lstStyle/>
          <a:p>
            <a:br>
              <a:rPr lang="en-GB" sz="1050" dirty="0">
                <a:ea typeface="Times New Roman" panose="02020603050405020304" pitchFamily="18" charset="0"/>
              </a:rPr>
            </a:br>
            <a:endParaRPr lang="en-GB" sz="1050" dirty="0"/>
          </a:p>
        </p:txBody>
      </p:sp>
      <p:sp>
        <p:nvSpPr>
          <p:cNvPr id="6" name="Rectangle 5"/>
          <p:cNvSpPr/>
          <p:nvPr/>
        </p:nvSpPr>
        <p:spPr>
          <a:xfrm>
            <a:off x="95250" y="114300"/>
            <a:ext cx="6070600" cy="12700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100" dirty="0">
                <a:ea typeface="Times New Roman" panose="02020603050405020304" pitchFamily="18" charset="0"/>
              </a:rPr>
              <a:t>Some suggested ideas are given below but you may wish to expand on these or include other relevant points.</a:t>
            </a:r>
            <a:br>
              <a:rPr lang="en-GB" sz="1100" dirty="0">
                <a:ea typeface="Times New Roman" panose="02020603050405020304" pitchFamily="18" charset="0"/>
              </a:rPr>
            </a:br>
            <a:br>
              <a:rPr lang="en-GB" sz="1100" dirty="0">
                <a:ea typeface="Times New Roman" panose="02020603050405020304" pitchFamily="18" charset="0"/>
              </a:rPr>
            </a:br>
            <a:r>
              <a:rPr lang="en-GB" sz="1100" b="1" dirty="0">
                <a:ea typeface="Times New Roman" panose="02020603050405020304" pitchFamily="18" charset="0"/>
              </a:rPr>
              <a:t>AO1 Demonstrating your knowledge and understanding</a:t>
            </a:r>
            <a:br>
              <a:rPr lang="en-GB" sz="1100" dirty="0">
                <a:ea typeface="Times New Roman" panose="02020603050405020304" pitchFamily="18" charset="0"/>
              </a:rPr>
            </a:br>
            <a:r>
              <a:rPr lang="en-GB" sz="1100" dirty="0">
                <a:ea typeface="Times New Roman" panose="02020603050405020304" pitchFamily="18" charset="0"/>
              </a:rPr>
              <a:t>    • Mega-hazards are hazards that produce large-scale impacts.</a:t>
            </a:r>
            <a:br>
              <a:rPr lang="en-GB" sz="1100" dirty="0">
                <a:ea typeface="Times New Roman" panose="02020603050405020304" pitchFamily="18" charset="0"/>
              </a:rPr>
            </a:br>
            <a:r>
              <a:rPr lang="en-GB" sz="1100" dirty="0">
                <a:ea typeface="Times New Roman" panose="02020603050405020304" pitchFamily="18" charset="0"/>
              </a:rPr>
              <a:t>    • The effect they have on people is determined to a large extent by the level of development of the country/countries involved.</a:t>
            </a:r>
            <a:endParaRPr lang="en-GB" sz="1100" dirty="0"/>
          </a:p>
        </p:txBody>
      </p:sp>
    </p:spTree>
    <p:extLst>
      <p:ext uri="{BB962C8B-B14F-4D97-AF65-F5344CB8AC3E}">
        <p14:creationId xmlns:p14="http://schemas.microsoft.com/office/powerpoint/2010/main" val="1454424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F2F6F-78BB-457D-880A-4CA491BB1137}">
  <ds:schemaRefs>
    <ds:schemaRef ds:uri="http://schemas.microsoft.com/sharepoint/v3/contenttype/forms"/>
  </ds:schemaRefs>
</ds:datastoreItem>
</file>

<file path=customXml/itemProps2.xml><?xml version="1.0" encoding="utf-8"?>
<ds:datastoreItem xmlns:ds="http://schemas.openxmlformats.org/officeDocument/2006/customXml" ds:itemID="{F5FE8C4C-812B-4BA1-860D-527FFC73D28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cde8ce8-497b-4d58-ad3b-77e996642cc8"/>
    <ds:schemaRef ds:uri="1c2ace7b-0193-49d6-b28f-a6c5f1daf0a8"/>
    <ds:schemaRef ds:uri="http://www.w3.org/XML/1998/namespace"/>
    <ds:schemaRef ds:uri="http://purl.org/dc/dcmitype/"/>
  </ds:schemaRefs>
</ds:datastoreItem>
</file>

<file path=customXml/itemProps3.xml><?xml version="1.0" encoding="utf-8"?>
<ds:datastoreItem xmlns:ds="http://schemas.openxmlformats.org/officeDocument/2006/customXml" ds:itemID="{C8E6FA48-7B1F-4766-BFB0-A085A6670E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1204</TotalTime>
  <Words>22710</Words>
  <Application>Microsoft Office PowerPoint</Application>
  <PresentationFormat>Widescreen</PresentationFormat>
  <Paragraphs>1794</Paragraphs>
  <Slides>67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Calibri Light</vt:lpstr>
      <vt:lpstr>Century Gothic</vt:lpstr>
      <vt:lpstr>Comic Sans MS</vt:lpstr>
      <vt:lpstr>Office Theme</vt:lpstr>
      <vt:lpstr>Paper 1 Mock Exam – Jan 2021</vt:lpstr>
      <vt:lpstr>Tectonics Revision Activities &amp; Notes</vt:lpstr>
      <vt:lpstr>PowerPoint Presentation</vt:lpstr>
      <vt:lpstr>Tectonics</vt:lpstr>
      <vt:lpstr>Tectonics</vt:lpstr>
      <vt:lpstr>Tectonics PPQs</vt:lpstr>
      <vt:lpstr>PowerPoint Presentation</vt:lpstr>
      <vt:lpstr>PowerPoint Presentation</vt:lpstr>
      <vt:lpstr>PowerPoint Presentation</vt:lpstr>
      <vt:lpstr>PowerPoint Presentation</vt:lpstr>
      <vt:lpstr>PowerPoint Presentation</vt:lpstr>
      <vt:lpstr>PowerPoint Presentation</vt:lpstr>
      <vt:lpstr>Coasts Revision Activities &amp; Notes</vt:lpstr>
      <vt:lpstr>PowerPoint Presentation</vt:lpstr>
      <vt:lpstr>PowerPoint Presentation</vt:lpstr>
      <vt:lpstr>PowerPoint Presentation</vt:lpstr>
      <vt:lpstr>PowerPoint Presentation</vt:lpstr>
      <vt:lpstr>Coastal Landscapes and Change</vt:lpstr>
      <vt:lpstr>Coastal Landscapes and Change</vt:lpstr>
      <vt:lpstr>Coastal Landscapes and Change</vt:lpstr>
      <vt:lpstr>PowerPoint Presentation</vt:lpstr>
      <vt:lpstr>PowerPoint Presentation</vt:lpstr>
      <vt:lpstr>Coasts PPQs</vt:lpstr>
      <vt:lpstr>Coasts- 12 markers </vt:lpstr>
      <vt:lpstr>PowerPoint Presentation</vt:lpstr>
      <vt:lpstr>PowerPoint Presentation</vt:lpstr>
      <vt:lpstr>Coasts- 12 markers </vt:lpstr>
      <vt:lpstr>Water Revision Activities &amp; Notes</vt:lpstr>
      <vt:lpstr>The water cycle and insecurity –  EQ1:What are the processes operating within the hydrological cycle from global to local scale?</vt:lpstr>
      <vt:lpstr>The water cycle and insecurity –  EQ1:What are the processes operating within the hydrological cycle from global to local scale?</vt:lpstr>
      <vt:lpstr>The water cycle and insecurity –  EQ1:What are the processes operating within the hydrological cycle from global to local scale?</vt:lpstr>
      <vt:lpstr>The water cycle and insecurity – EQ1:What are the processes operating within the hydrological cycle from global to local scale?</vt:lpstr>
      <vt:lpstr>The water cycle and insecurity –  EQ2: What factors influence the hydrological system over short and long term timescales? </vt:lpstr>
      <vt:lpstr>The water cycle and insecurity –  EQ2: What factors influence the hydrological system over short and long term timescales? </vt:lpstr>
      <vt:lpstr>The water cycle and insecurity –  EQ2: What factors influence the hydrological system over short and long term timescales? </vt:lpstr>
      <vt:lpstr>PowerPoint Presentation</vt:lpstr>
      <vt:lpstr>The water cycle and insecurity –  EQ2: What factors influence the hydrological system over short and long term timescales? </vt:lpstr>
      <vt:lpstr>PowerPoint Presentation</vt:lpstr>
      <vt:lpstr>PowerPoint Presentation</vt:lpstr>
      <vt:lpstr>PowerPoint Presentation</vt:lpstr>
      <vt:lpstr>PowerPoint Presentation</vt:lpstr>
      <vt:lpstr>What are the processes operating within the hydrological cycle? </vt:lpstr>
      <vt:lpstr>What are the processes operating within the hydrological cycle? </vt:lpstr>
      <vt:lpstr>What are the processes operating within the hydrological cycle? Water budgets and river systems </vt:lpstr>
      <vt:lpstr>The water cycle and insecurity - REVISION  </vt:lpstr>
      <vt:lpstr>The water cycle and insecurity - REVISION  </vt:lpstr>
      <vt:lpstr>The water cycle and insecurity - REVISION  </vt:lpstr>
      <vt:lpstr>The water cycle and insecurity – PEQ’s  </vt:lpstr>
      <vt:lpstr>The water cycle and insecurity – PEQ’s  </vt:lpstr>
      <vt:lpstr>The water cycle and insecurity – PEQ’s  </vt:lpstr>
      <vt:lpstr>The Water Cycle and Security</vt:lpstr>
      <vt:lpstr>PowerPoint Presentation</vt:lpstr>
      <vt:lpstr>The Water Cycle and Security</vt:lpstr>
      <vt:lpstr>PowerPoint Presentation</vt:lpstr>
      <vt:lpstr>PowerPoint Presentation</vt:lpstr>
      <vt:lpstr>What is water insecurity and why is it increasing?</vt:lpstr>
      <vt:lpstr>PowerPoint Presentation</vt:lpstr>
      <vt:lpstr>PowerPoint Presentation</vt:lpstr>
      <vt:lpstr>PowerPoint Presentation</vt:lpstr>
      <vt:lpstr>Water PPQs</vt:lpstr>
      <vt:lpstr>PowerPoint Presentation</vt:lpstr>
      <vt:lpstr>PowerPoint Presentation</vt:lpstr>
      <vt:lpstr>What factors affect the hydrological cycle? Deficits within the hydrological cycle  </vt:lpstr>
      <vt:lpstr>What factors affect the hydrological cycle? </vt:lpstr>
      <vt:lpstr>What factors affect the hydrological cycle? </vt:lpstr>
      <vt:lpstr>Exam-style questions</vt:lpstr>
      <vt:lpstr>Exam-style questions</vt:lpstr>
    </vt:vector>
  </TitlesOfParts>
  <Company>Rutlish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Heaney</dc:creator>
  <cp:lastModifiedBy>Williams3, Tom</cp:lastModifiedBy>
  <cp:revision>179</cp:revision>
  <cp:lastPrinted>2017-12-14T08:39:19Z</cp:lastPrinted>
  <dcterms:created xsi:type="dcterms:W3CDTF">2017-12-13T10:34:55Z</dcterms:created>
  <dcterms:modified xsi:type="dcterms:W3CDTF">2020-11-06T10:51:06Z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