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64" r:id="rId2"/>
  </p:sldMasterIdLst>
  <p:notesMasterIdLst>
    <p:notesMasterId r:id="rId4"/>
  </p:notesMasterIdLst>
  <p:handoutMasterIdLst>
    <p:handoutMasterId r:id="rId5"/>
  </p:handoutMasterIdLst>
  <p:sldIdLst>
    <p:sldId id="692" r:id="rId3"/>
  </p:sldIdLst>
  <p:sldSz cx="9144000" cy="6858000" type="screen4x3"/>
  <p:notesSz cx="6888163" cy="10020300"/>
  <p:custDataLst>
    <p:tags r:id="rId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13A18B1B-C52E-4B32-BF88-1B0F1C4F0456}">
          <p14:sldIdLst>
            <p14:sldId id="692"/>
          </p14:sldIdLst>
        </p14:section>
        <p14:section name="CREDITS &amp; COPYRIGHTS" id="{18636757-AC71-4832-B2EB-DBAB69615C8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431">
          <p15:clr>
            <a:srgbClr val="A4A3A4"/>
          </p15:clr>
        </p15:guide>
        <p15:guide id="8" pos="5329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49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Prescott" initials="CP" lastIdx="0" clrIdx="0">
    <p:extLst>
      <p:ext uri="{19B8F6BF-5375-455C-9EA6-DF929625EA0E}">
        <p15:presenceInfo xmlns:p15="http://schemas.microsoft.com/office/powerpoint/2012/main" userId="d8e0db701e170a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FFFFFF"/>
    <a:srgbClr val="2A9A72"/>
    <a:srgbClr val="1E2631"/>
    <a:srgbClr val="7F7F7F"/>
    <a:srgbClr val="2F3A46"/>
    <a:srgbClr val="DBDBDB"/>
    <a:srgbClr val="2F3947"/>
    <a:srgbClr val="E3E5E4"/>
    <a:srgbClr val="63D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6370" autoAdjust="0"/>
  </p:normalViewPr>
  <p:slideViewPr>
    <p:cSldViewPr>
      <p:cViewPr varScale="1">
        <p:scale>
          <a:sx n="62" d="100"/>
          <a:sy n="62" d="100"/>
        </p:scale>
        <p:origin x="1376" y="56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49"/>
        <p:guide pos="1474"/>
        <p:guide pos="4286"/>
        <p:guide pos="3288"/>
        <p:guide orient="horz" pos="329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28" y="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A33B4B9-AFB0-43EB-82AF-ED70AC262E4F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D31E77A-DD07-4A76-801D-B4BF4990C412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3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9512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77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584449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953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908720"/>
            <a:ext cx="7056413" cy="369332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18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280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79512" y="237075"/>
            <a:ext cx="1435522" cy="720080"/>
            <a:chOff x="179512" y="237075"/>
            <a:chExt cx="1435522" cy="72008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rgbClr val="222A35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7590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908720"/>
            <a:ext cx="7056413" cy="369332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18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80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7584449" y="237075"/>
            <a:ext cx="1435522" cy="720080"/>
            <a:chOff x="179512" y="237075"/>
            <a:chExt cx="1435522" cy="720080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rgbClr val="222A35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832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3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3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3" r:id="rId2"/>
    <p:sldLayoutId id="2147483770" r:id="rId3"/>
    <p:sldLayoutId id="2147483771" r:id="rId4"/>
    <p:sldLayoutId id="2147483740" r:id="rId5"/>
    <p:sldLayoutId id="2147483768" r:id="rId6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0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8A4B-2EE1-4DA0-A4C8-20AE0238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2 Working in health and social care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290A709-817D-4026-A1EF-13FC65D8B417}"/>
              </a:ext>
            </a:extLst>
          </p:cNvPr>
          <p:cNvSpPr/>
          <p:nvPr/>
        </p:nvSpPr>
        <p:spPr>
          <a:xfrm flipH="1">
            <a:off x="2506147" y="3574617"/>
            <a:ext cx="1088255" cy="790487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B1: sectors and settings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743B7B7-2184-4F8A-8174-6770F538FAD0}"/>
              </a:ext>
            </a:extLst>
          </p:cNvPr>
          <p:cNvSpPr/>
          <p:nvPr/>
        </p:nvSpPr>
        <p:spPr>
          <a:xfrm flipH="1">
            <a:off x="2364728" y="4586499"/>
            <a:ext cx="1388100" cy="857205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A1, A2: Roles and responsibilities</a:t>
            </a:r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5024437D-2D01-4C26-B872-5D7E0CBAF723}"/>
              </a:ext>
            </a:extLst>
          </p:cNvPr>
          <p:cNvSpPr/>
          <p:nvPr/>
        </p:nvSpPr>
        <p:spPr>
          <a:xfrm flipH="1">
            <a:off x="5306274" y="2208210"/>
            <a:ext cx="1401518" cy="1000921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A3: specific responsibilities of people working in HSC</a:t>
            </a:r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6BC17380-27F9-4430-BD83-C2957E5FAE20}"/>
              </a:ext>
            </a:extLst>
          </p:cNvPr>
          <p:cNvSpPr/>
          <p:nvPr/>
        </p:nvSpPr>
        <p:spPr>
          <a:xfrm flipH="1">
            <a:off x="1003308" y="1986389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Physical and sensory disabilities</a:t>
            </a: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A4E88D05-7E6C-4069-BEF7-B80763522C98}"/>
              </a:ext>
            </a:extLst>
          </p:cNvPr>
          <p:cNvSpPr/>
          <p:nvPr/>
        </p:nvSpPr>
        <p:spPr>
          <a:xfrm flipH="1">
            <a:off x="983592" y="5144203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>
                <a:solidFill>
                  <a:schemeClr val="bg1"/>
                </a:solidFill>
              </a:rPr>
              <a:t>Social Care workers</a:t>
            </a:r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31026301-B07C-4C57-B546-C8B9F8E6ADC8}"/>
              </a:ext>
            </a:extLst>
          </p:cNvPr>
          <p:cNvSpPr/>
          <p:nvPr/>
        </p:nvSpPr>
        <p:spPr>
          <a:xfrm flipH="1">
            <a:off x="983592" y="4518958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>
                <a:solidFill>
                  <a:schemeClr val="bg1"/>
                </a:solidFill>
              </a:rPr>
              <a:t>Health care workers</a:t>
            </a:r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F9C890DC-9612-4E4A-9793-796C2F5BB39A}"/>
              </a:ext>
            </a:extLst>
          </p:cNvPr>
          <p:cNvSpPr/>
          <p:nvPr/>
        </p:nvSpPr>
        <p:spPr>
          <a:xfrm flipH="1">
            <a:off x="994062" y="2662789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Learning disabiliti</a:t>
            </a:r>
            <a:r>
              <a:rPr lang="en-US" sz="1350" dirty="0">
                <a:solidFill>
                  <a:schemeClr val="bg1"/>
                </a:solidFill>
              </a:rPr>
              <a:t>es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C9EF4E13-490A-4CF6-A18F-7E7E35BFCA7D}"/>
              </a:ext>
            </a:extLst>
          </p:cNvPr>
          <p:cNvCxnSpPr>
            <a:cxnSpLocks/>
          </p:cNvCxnSpPr>
          <p:nvPr/>
        </p:nvCxnSpPr>
        <p:spPr>
          <a:xfrm flipH="1" flipV="1">
            <a:off x="5092496" y="3837166"/>
            <a:ext cx="399267" cy="92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2714227-3E36-4ECD-930B-E35D21436024}"/>
              </a:ext>
            </a:extLst>
          </p:cNvPr>
          <p:cNvCxnSpPr>
            <a:cxnSpLocks/>
          </p:cNvCxnSpPr>
          <p:nvPr/>
        </p:nvCxnSpPr>
        <p:spPr>
          <a:xfrm flipV="1">
            <a:off x="3602555" y="3824094"/>
            <a:ext cx="518232" cy="179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C2068A1-05A7-4A23-8F15-F9772E1742E8}"/>
              </a:ext>
            </a:extLst>
          </p:cNvPr>
          <p:cNvSpPr/>
          <p:nvPr/>
        </p:nvSpPr>
        <p:spPr>
          <a:xfrm flipH="1">
            <a:off x="3903981" y="4391335"/>
            <a:ext cx="1368152" cy="1000921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B4, B5: organisations that regulate and inspect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C6CFB5C-ECF3-4F9B-9554-37CB65408565}"/>
              </a:ext>
            </a:extLst>
          </p:cNvPr>
          <p:cNvCxnSpPr>
            <a:cxnSpLocks/>
          </p:cNvCxnSpPr>
          <p:nvPr/>
        </p:nvCxnSpPr>
        <p:spPr>
          <a:xfrm flipV="1">
            <a:off x="4588057" y="4120517"/>
            <a:ext cx="0" cy="3168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4EC9E8A-FFCF-4FD3-AC92-845D236B5695}"/>
              </a:ext>
            </a:extLst>
          </p:cNvPr>
          <p:cNvCxnSpPr>
            <a:cxnSpLocks/>
          </p:cNvCxnSpPr>
          <p:nvPr/>
        </p:nvCxnSpPr>
        <p:spPr>
          <a:xfrm flipV="1">
            <a:off x="4625380" y="3208052"/>
            <a:ext cx="0" cy="3665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F172B82-C6CD-4563-A688-69BE4AD8264E}"/>
              </a:ext>
            </a:extLst>
          </p:cNvPr>
          <p:cNvSpPr/>
          <p:nvPr/>
        </p:nvSpPr>
        <p:spPr>
          <a:xfrm flipH="1">
            <a:off x="734163" y="1273833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Physical or mental ill-health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18FFB4E-76DD-4D9C-9CF8-B36BB099D1C9}"/>
              </a:ext>
            </a:extLst>
          </p:cNvPr>
          <p:cNvSpPr/>
          <p:nvPr/>
        </p:nvSpPr>
        <p:spPr>
          <a:xfrm flipH="1">
            <a:off x="32088" y="1857576"/>
            <a:ext cx="912169" cy="779874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Later adulthood or Early childhood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10C66A45-3DFE-4164-B520-7E2EA288B61F}"/>
              </a:ext>
            </a:extLst>
          </p:cNvPr>
          <p:cNvSpPr/>
          <p:nvPr/>
        </p:nvSpPr>
        <p:spPr>
          <a:xfrm flipH="1">
            <a:off x="78965" y="2877575"/>
            <a:ext cx="790420" cy="533791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Hospitals, Domiciliary care</a:t>
            </a: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411A6BA-821C-4CF3-9645-4329F1084B75}"/>
              </a:ext>
            </a:extLst>
          </p:cNvPr>
          <p:cNvSpPr/>
          <p:nvPr/>
        </p:nvSpPr>
        <p:spPr>
          <a:xfrm flipH="1">
            <a:off x="50722" y="3426393"/>
            <a:ext cx="846907" cy="533791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Occupational Health at work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EAF80521-DBEA-4E3B-B475-31BBAA530823}"/>
              </a:ext>
            </a:extLst>
          </p:cNvPr>
          <p:cNvSpPr/>
          <p:nvPr/>
        </p:nvSpPr>
        <p:spPr>
          <a:xfrm flipH="1">
            <a:off x="114425" y="3967832"/>
            <a:ext cx="719503" cy="533791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Day Centres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AC7EE00-1A9D-4D62-8E73-309684B5D982}"/>
              </a:ext>
            </a:extLst>
          </p:cNvPr>
          <p:cNvSpPr/>
          <p:nvPr/>
        </p:nvSpPr>
        <p:spPr>
          <a:xfrm flipH="1">
            <a:off x="82769" y="4493747"/>
            <a:ext cx="804083" cy="650456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Hospices, Residential care homes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E4CD2BB6-6798-45D9-B6C8-71D783396A5B}"/>
              </a:ext>
            </a:extLst>
          </p:cNvPr>
          <p:cNvSpPr/>
          <p:nvPr/>
        </p:nvSpPr>
        <p:spPr>
          <a:xfrm flipH="1">
            <a:off x="2256244" y="5581698"/>
            <a:ext cx="1345773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Professional and non-professional workers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69333BF-956C-4EF6-B1D2-CBB1AAC5CD15}"/>
              </a:ext>
            </a:extLst>
          </p:cNvPr>
          <p:cNvSpPr/>
          <p:nvPr/>
        </p:nvSpPr>
        <p:spPr>
          <a:xfrm flipH="1">
            <a:off x="4641436" y="5488647"/>
            <a:ext cx="794659" cy="604649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Inspection agencies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A23200B9-E49C-4B71-9E80-075700F01C85}"/>
              </a:ext>
            </a:extLst>
          </p:cNvPr>
          <p:cNvSpPr/>
          <p:nvPr/>
        </p:nvSpPr>
        <p:spPr>
          <a:xfrm flipH="1">
            <a:off x="3743075" y="5474255"/>
            <a:ext cx="844982" cy="61904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Professional bodies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62E9AD96-31B2-43C9-9E4F-1F78A4DE34F5}"/>
              </a:ext>
            </a:extLst>
          </p:cNvPr>
          <p:cNvSpPr/>
          <p:nvPr/>
        </p:nvSpPr>
        <p:spPr>
          <a:xfrm flipH="1">
            <a:off x="4907245" y="6278662"/>
            <a:ext cx="642259" cy="493765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CQC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B8470AB8-44C5-4044-9164-510B7B5664B0}"/>
              </a:ext>
            </a:extLst>
          </p:cNvPr>
          <p:cNvSpPr/>
          <p:nvPr/>
        </p:nvSpPr>
        <p:spPr>
          <a:xfrm flipH="1">
            <a:off x="4229702" y="6189687"/>
            <a:ext cx="642259" cy="493765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OFSTED</a:t>
            </a: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6EBD0905-2C72-44B1-A710-15B7A3CAEDF9}"/>
              </a:ext>
            </a:extLst>
          </p:cNvPr>
          <p:cNvSpPr/>
          <p:nvPr/>
        </p:nvSpPr>
        <p:spPr>
          <a:xfrm flipH="1">
            <a:off x="3450095" y="6168637"/>
            <a:ext cx="759930" cy="615066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NMC, GMC, HCPC, RCN</a:t>
            </a:r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BDDAC33-501C-47F1-A082-74443E0AB3D8}"/>
              </a:ext>
            </a:extLst>
          </p:cNvPr>
          <p:cNvSpPr/>
          <p:nvPr/>
        </p:nvSpPr>
        <p:spPr>
          <a:xfrm flipH="1">
            <a:off x="88921" y="5181241"/>
            <a:ext cx="786616" cy="650456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Following Policies and Procedures</a:t>
            </a: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47329BC-3759-4931-86DE-368C31001F30}"/>
              </a:ext>
            </a:extLst>
          </p:cNvPr>
          <p:cNvSpPr/>
          <p:nvPr/>
        </p:nvSpPr>
        <p:spPr>
          <a:xfrm flipH="1">
            <a:off x="105024" y="5864648"/>
            <a:ext cx="759929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Healing and supporting recovery</a:t>
            </a: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22ECD02E-4BD9-463D-869E-49BE66BAE9FE}"/>
              </a:ext>
            </a:extLst>
          </p:cNvPr>
          <p:cNvSpPr/>
          <p:nvPr/>
        </p:nvSpPr>
        <p:spPr>
          <a:xfrm flipH="1">
            <a:off x="1070714" y="6220653"/>
            <a:ext cx="750000" cy="613104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Providing equipment and adaptations</a:t>
            </a: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795C4A1A-642D-49E3-9B2D-03A56C0A337D}"/>
              </a:ext>
            </a:extLst>
          </p:cNvPr>
          <p:cNvSpPr/>
          <p:nvPr/>
        </p:nvSpPr>
        <p:spPr>
          <a:xfrm flipH="1">
            <a:off x="1854297" y="6311116"/>
            <a:ext cx="637044" cy="355473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Personal care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D4C56412-E500-4C67-88A3-5EAD849B4848}"/>
              </a:ext>
            </a:extLst>
          </p:cNvPr>
          <p:cNvSpPr/>
          <p:nvPr/>
        </p:nvSpPr>
        <p:spPr>
          <a:xfrm flipH="1">
            <a:off x="214968" y="6446581"/>
            <a:ext cx="821686" cy="41254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Supporting routines</a:t>
            </a: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9751BB24-1A65-4925-9A2E-27E4AF2AF199}"/>
              </a:ext>
            </a:extLst>
          </p:cNvPr>
          <p:cNvSpPr/>
          <p:nvPr/>
        </p:nvSpPr>
        <p:spPr>
          <a:xfrm flipH="1">
            <a:off x="2567838" y="6244255"/>
            <a:ext cx="759929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Assessment and Care Plans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DF1481-2174-478A-9133-086F22299EA2}"/>
              </a:ext>
            </a:extLst>
          </p:cNvPr>
          <p:cNvCxnSpPr>
            <a:cxnSpLocks/>
            <a:stCxn id="90" idx="1"/>
            <a:endCxn id="102" idx="5"/>
          </p:cNvCxnSpPr>
          <p:nvPr/>
        </p:nvCxnSpPr>
        <p:spPr>
          <a:xfrm flipV="1">
            <a:off x="3683423" y="4186857"/>
            <a:ext cx="440463" cy="3996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6DD369DD-6153-47FB-8A70-A2589A1F9D50}"/>
              </a:ext>
            </a:extLst>
          </p:cNvPr>
          <p:cNvCxnSpPr>
            <a:cxnSpLocks/>
          </p:cNvCxnSpPr>
          <p:nvPr/>
        </p:nvCxnSpPr>
        <p:spPr>
          <a:xfrm>
            <a:off x="3551325" y="3320132"/>
            <a:ext cx="623811" cy="324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AC2EB2D4-19F9-497F-9120-0D0E28F9B836}"/>
              </a:ext>
            </a:extLst>
          </p:cNvPr>
          <p:cNvCxnSpPr>
            <a:cxnSpLocks/>
            <a:endCxn id="132" idx="5"/>
          </p:cNvCxnSpPr>
          <p:nvPr/>
        </p:nvCxnSpPr>
        <p:spPr>
          <a:xfrm flipV="1">
            <a:off x="5158593" y="3209131"/>
            <a:ext cx="217757" cy="4226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FA02F6A5-1E33-4097-893F-67418D6A2D14}"/>
              </a:ext>
            </a:extLst>
          </p:cNvPr>
          <p:cNvCxnSpPr>
            <a:cxnSpLocks/>
            <a:stCxn id="102" idx="4"/>
          </p:cNvCxnSpPr>
          <p:nvPr/>
        </p:nvCxnSpPr>
        <p:spPr>
          <a:xfrm>
            <a:off x="5210593" y="4186857"/>
            <a:ext cx="319740" cy="4145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CCC78D1D-7294-4545-99A0-6822842B82E6}"/>
              </a:ext>
            </a:extLst>
          </p:cNvPr>
          <p:cNvCxnSpPr>
            <a:cxnSpLocks/>
          </p:cNvCxnSpPr>
          <p:nvPr/>
        </p:nvCxnSpPr>
        <p:spPr>
          <a:xfrm flipV="1">
            <a:off x="4293229" y="5384709"/>
            <a:ext cx="106362" cy="1492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BF20E6AD-CBFF-4720-B62E-8E864FA5DA3F}"/>
              </a:ext>
            </a:extLst>
          </p:cNvPr>
          <p:cNvCxnSpPr>
            <a:cxnSpLocks/>
          </p:cNvCxnSpPr>
          <p:nvPr/>
        </p:nvCxnSpPr>
        <p:spPr>
          <a:xfrm>
            <a:off x="4831790" y="5369061"/>
            <a:ext cx="166503" cy="1648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7B4C28DC-3F45-41E3-8DDE-12E83FBFD614}"/>
              </a:ext>
            </a:extLst>
          </p:cNvPr>
          <p:cNvCxnSpPr>
            <a:cxnSpLocks/>
          </p:cNvCxnSpPr>
          <p:nvPr/>
        </p:nvCxnSpPr>
        <p:spPr>
          <a:xfrm>
            <a:off x="4983379" y="6044029"/>
            <a:ext cx="236384" cy="234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3DDB2ACD-5651-43F8-90E9-2F9CE86F55EE}"/>
              </a:ext>
            </a:extLst>
          </p:cNvPr>
          <p:cNvCxnSpPr>
            <a:cxnSpLocks/>
          </p:cNvCxnSpPr>
          <p:nvPr/>
        </p:nvCxnSpPr>
        <p:spPr>
          <a:xfrm flipH="1">
            <a:off x="4641437" y="6093296"/>
            <a:ext cx="156915" cy="116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9A3625F5-F1D1-4BB0-A271-22516B1AE533}"/>
              </a:ext>
            </a:extLst>
          </p:cNvPr>
          <p:cNvCxnSpPr>
            <a:cxnSpLocks/>
          </p:cNvCxnSpPr>
          <p:nvPr/>
        </p:nvCxnSpPr>
        <p:spPr>
          <a:xfrm flipV="1">
            <a:off x="3854186" y="6062041"/>
            <a:ext cx="321493" cy="124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4B2DAC05-68EB-416E-B76A-030F933D82B6}"/>
              </a:ext>
            </a:extLst>
          </p:cNvPr>
          <p:cNvCxnSpPr>
            <a:cxnSpLocks/>
          </p:cNvCxnSpPr>
          <p:nvPr/>
        </p:nvCxnSpPr>
        <p:spPr>
          <a:xfrm flipV="1">
            <a:off x="2991803" y="5416049"/>
            <a:ext cx="25274" cy="1922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8A2BF751-9C6A-482F-85B4-6E94600A59A3}"/>
              </a:ext>
            </a:extLst>
          </p:cNvPr>
          <p:cNvCxnSpPr>
            <a:cxnSpLocks/>
          </p:cNvCxnSpPr>
          <p:nvPr/>
        </p:nvCxnSpPr>
        <p:spPr>
          <a:xfrm flipV="1">
            <a:off x="2025735" y="5230594"/>
            <a:ext cx="328618" cy="857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E592DA9-EDD4-43D9-AA04-F2993216AFD1}"/>
              </a:ext>
            </a:extLst>
          </p:cNvPr>
          <p:cNvCxnSpPr>
            <a:cxnSpLocks/>
          </p:cNvCxnSpPr>
          <p:nvPr/>
        </p:nvCxnSpPr>
        <p:spPr>
          <a:xfrm>
            <a:off x="2071847" y="4847718"/>
            <a:ext cx="282506" cy="1191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F8E64E8A-4E70-4602-8F98-ADEDECD918FA}"/>
              </a:ext>
            </a:extLst>
          </p:cNvPr>
          <p:cNvCxnSpPr>
            <a:cxnSpLocks/>
            <a:stCxn id="131" idx="2"/>
            <a:endCxn id="90" idx="5"/>
          </p:cNvCxnSpPr>
          <p:nvPr/>
        </p:nvCxnSpPr>
        <p:spPr>
          <a:xfrm flipV="1">
            <a:off x="1988802" y="5443704"/>
            <a:ext cx="445331" cy="32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1C370EDA-3114-490D-A07E-1AD19E42B974}"/>
              </a:ext>
            </a:extLst>
          </p:cNvPr>
          <p:cNvCxnSpPr>
            <a:cxnSpLocks/>
          </p:cNvCxnSpPr>
          <p:nvPr/>
        </p:nvCxnSpPr>
        <p:spPr>
          <a:xfrm flipV="1">
            <a:off x="2069641" y="5665099"/>
            <a:ext cx="69606" cy="646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DE6B5794-9FA1-4855-8EFF-92E7F6135BB8}"/>
              </a:ext>
            </a:extLst>
          </p:cNvPr>
          <p:cNvCxnSpPr>
            <a:cxnSpLocks/>
          </p:cNvCxnSpPr>
          <p:nvPr/>
        </p:nvCxnSpPr>
        <p:spPr>
          <a:xfrm flipV="1">
            <a:off x="2030816" y="4085458"/>
            <a:ext cx="508612" cy="1194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4A01F974-1E70-43C0-8D20-1645F4120921}"/>
              </a:ext>
            </a:extLst>
          </p:cNvPr>
          <p:cNvCxnSpPr>
            <a:cxnSpLocks/>
          </p:cNvCxnSpPr>
          <p:nvPr/>
        </p:nvCxnSpPr>
        <p:spPr>
          <a:xfrm>
            <a:off x="2056672" y="3626845"/>
            <a:ext cx="482756" cy="1909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CF6E6F0A-1828-4FA9-8762-24FE33FFD366}"/>
              </a:ext>
            </a:extLst>
          </p:cNvPr>
          <p:cNvCxnSpPr>
            <a:cxnSpLocks/>
          </p:cNvCxnSpPr>
          <p:nvPr/>
        </p:nvCxnSpPr>
        <p:spPr>
          <a:xfrm>
            <a:off x="845974" y="3196074"/>
            <a:ext cx="240047" cy="817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8204C81B-12E0-4B56-A77A-1A92676575F8}"/>
              </a:ext>
            </a:extLst>
          </p:cNvPr>
          <p:cNvCxnSpPr>
            <a:cxnSpLocks/>
          </p:cNvCxnSpPr>
          <p:nvPr/>
        </p:nvCxnSpPr>
        <p:spPr>
          <a:xfrm>
            <a:off x="866515" y="3891212"/>
            <a:ext cx="135140" cy="232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3F37247D-2A9B-4A38-82E0-E7574C324E49}"/>
              </a:ext>
            </a:extLst>
          </p:cNvPr>
          <p:cNvCxnSpPr>
            <a:cxnSpLocks/>
          </p:cNvCxnSpPr>
          <p:nvPr/>
        </p:nvCxnSpPr>
        <p:spPr>
          <a:xfrm>
            <a:off x="852634" y="4222063"/>
            <a:ext cx="213104" cy="2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BF8DD85A-FF92-4A63-BC31-809E8FDEDB61}"/>
              </a:ext>
            </a:extLst>
          </p:cNvPr>
          <p:cNvCxnSpPr>
            <a:cxnSpLocks/>
            <a:endCxn id="172" idx="5"/>
          </p:cNvCxnSpPr>
          <p:nvPr/>
        </p:nvCxnSpPr>
        <p:spPr>
          <a:xfrm flipV="1">
            <a:off x="873593" y="4437405"/>
            <a:ext cx="164411" cy="127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F048A4C9-1291-48A0-AFAE-F8F6ABA3B87C}"/>
              </a:ext>
            </a:extLst>
          </p:cNvPr>
          <p:cNvCxnSpPr>
            <a:cxnSpLocks/>
          </p:cNvCxnSpPr>
          <p:nvPr/>
        </p:nvCxnSpPr>
        <p:spPr>
          <a:xfrm>
            <a:off x="2062696" y="2945655"/>
            <a:ext cx="390583" cy="129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0541EDEA-C56D-4F13-8948-716B6A87249A}"/>
              </a:ext>
            </a:extLst>
          </p:cNvPr>
          <p:cNvCxnSpPr>
            <a:cxnSpLocks/>
            <a:endCxn id="82" idx="7"/>
          </p:cNvCxnSpPr>
          <p:nvPr/>
        </p:nvCxnSpPr>
        <p:spPr>
          <a:xfrm>
            <a:off x="2091564" y="2332729"/>
            <a:ext cx="335155" cy="1711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906FA17-F708-443B-BC78-79B5E882D5B5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1822419" y="1763156"/>
            <a:ext cx="654152" cy="6430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DD873FA5-78F8-4C5C-8127-6809490EA986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944257" y="2559463"/>
            <a:ext cx="1482462" cy="1293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3F7D76E-FD5A-4829-9B8B-4011517383CC}"/>
              </a:ext>
            </a:extLst>
          </p:cNvPr>
          <p:cNvCxnSpPr>
            <a:cxnSpLocks/>
            <a:stCxn id="136" idx="7"/>
          </p:cNvCxnSpPr>
          <p:nvPr/>
        </p:nvCxnSpPr>
        <p:spPr>
          <a:xfrm flipH="1" flipV="1">
            <a:off x="2105544" y="6118126"/>
            <a:ext cx="462294" cy="18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BD2661D4-D303-4DF5-B95E-1E37532D55E0}"/>
              </a:ext>
            </a:extLst>
          </p:cNvPr>
          <p:cNvCxnSpPr>
            <a:cxnSpLocks/>
          </p:cNvCxnSpPr>
          <p:nvPr/>
        </p:nvCxnSpPr>
        <p:spPr>
          <a:xfrm>
            <a:off x="848452" y="5595408"/>
            <a:ext cx="306406" cy="269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209291F5-EC47-4017-A97B-2798E08797B6}"/>
              </a:ext>
            </a:extLst>
          </p:cNvPr>
          <p:cNvCxnSpPr>
            <a:cxnSpLocks/>
          </p:cNvCxnSpPr>
          <p:nvPr/>
        </p:nvCxnSpPr>
        <p:spPr>
          <a:xfrm flipV="1">
            <a:off x="859266" y="5770815"/>
            <a:ext cx="209604" cy="34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19BC5CA0-2E02-4A43-BBD5-D2CE89AD8763}"/>
              </a:ext>
            </a:extLst>
          </p:cNvPr>
          <p:cNvCxnSpPr>
            <a:cxnSpLocks/>
          </p:cNvCxnSpPr>
          <p:nvPr/>
        </p:nvCxnSpPr>
        <p:spPr>
          <a:xfrm flipV="1">
            <a:off x="864808" y="5920038"/>
            <a:ext cx="108353" cy="55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E5DE20FC-F517-4274-8D82-4BCB0BEA41E5}"/>
              </a:ext>
            </a:extLst>
          </p:cNvPr>
          <p:cNvCxnSpPr>
            <a:cxnSpLocks/>
          </p:cNvCxnSpPr>
          <p:nvPr/>
        </p:nvCxnSpPr>
        <p:spPr>
          <a:xfrm flipV="1">
            <a:off x="1504665" y="6118126"/>
            <a:ext cx="48730" cy="126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Freeform: Shape 287">
            <a:extLst>
              <a:ext uri="{FF2B5EF4-FFF2-40B4-BE49-F238E27FC236}">
                <a16:creationId xmlns:a16="http://schemas.microsoft.com/office/drawing/2014/main" id="{7309AE6A-EA25-420D-B9A6-33DF9629FCA5}"/>
              </a:ext>
            </a:extLst>
          </p:cNvPr>
          <p:cNvSpPr/>
          <p:nvPr/>
        </p:nvSpPr>
        <p:spPr>
          <a:xfrm flipH="1">
            <a:off x="5234136" y="1391805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Anti-discriminatory practice</a:t>
            </a:r>
          </a:p>
        </p:txBody>
      </p:sp>
      <p:sp>
        <p:nvSpPr>
          <p:cNvPr id="289" name="Freeform: Shape 288">
            <a:extLst>
              <a:ext uri="{FF2B5EF4-FFF2-40B4-BE49-F238E27FC236}">
                <a16:creationId xmlns:a16="http://schemas.microsoft.com/office/drawing/2014/main" id="{4329F302-9278-4182-B9B4-F31C0A171CD2}"/>
              </a:ext>
            </a:extLst>
          </p:cNvPr>
          <p:cNvSpPr/>
          <p:nvPr/>
        </p:nvSpPr>
        <p:spPr>
          <a:xfrm flipH="1">
            <a:off x="6917831" y="2468946"/>
            <a:ext cx="1045540" cy="72434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Information management and Confidentiality</a:t>
            </a:r>
          </a:p>
        </p:txBody>
      </p:sp>
      <p:sp>
        <p:nvSpPr>
          <p:cNvPr id="290" name="Freeform: Shape 289">
            <a:extLst>
              <a:ext uri="{FF2B5EF4-FFF2-40B4-BE49-F238E27FC236}">
                <a16:creationId xmlns:a16="http://schemas.microsoft.com/office/drawing/2014/main" id="{30EFFA1D-9AD2-44FF-BB03-5FBED5CBA076}"/>
              </a:ext>
            </a:extLst>
          </p:cNvPr>
          <p:cNvSpPr/>
          <p:nvPr/>
        </p:nvSpPr>
        <p:spPr>
          <a:xfrm flipH="1">
            <a:off x="7608660" y="1744246"/>
            <a:ext cx="1045540" cy="563783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Safety and safeguarding</a:t>
            </a:r>
          </a:p>
        </p:txBody>
      </p:sp>
      <p:sp>
        <p:nvSpPr>
          <p:cNvPr id="291" name="Freeform: Shape 290">
            <a:extLst>
              <a:ext uri="{FF2B5EF4-FFF2-40B4-BE49-F238E27FC236}">
                <a16:creationId xmlns:a16="http://schemas.microsoft.com/office/drawing/2014/main" id="{F6B06B1F-45DE-4EB7-BD57-5F9370A218B1}"/>
              </a:ext>
            </a:extLst>
          </p:cNvPr>
          <p:cNvSpPr/>
          <p:nvPr/>
        </p:nvSpPr>
        <p:spPr>
          <a:xfrm flipH="1">
            <a:off x="7496897" y="1132093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Empowering individuals</a:t>
            </a:r>
          </a:p>
        </p:txBody>
      </p:sp>
      <p:sp>
        <p:nvSpPr>
          <p:cNvPr id="292" name="Freeform: Shape 291">
            <a:extLst>
              <a:ext uri="{FF2B5EF4-FFF2-40B4-BE49-F238E27FC236}">
                <a16:creationId xmlns:a16="http://schemas.microsoft.com/office/drawing/2014/main" id="{13F0906A-3A4C-46F3-B73D-D983C8F39551}"/>
              </a:ext>
            </a:extLst>
          </p:cNvPr>
          <p:cNvSpPr/>
          <p:nvPr/>
        </p:nvSpPr>
        <p:spPr>
          <a:xfrm flipH="1">
            <a:off x="6368927" y="1470265"/>
            <a:ext cx="1088256" cy="682761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Being accountable to Professional Bodies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0FE9695E-5A63-4545-AD46-683F57BEBF47}"/>
              </a:ext>
            </a:extLst>
          </p:cNvPr>
          <p:cNvCxnSpPr>
            <a:cxnSpLocks/>
          </p:cNvCxnSpPr>
          <p:nvPr/>
        </p:nvCxnSpPr>
        <p:spPr>
          <a:xfrm>
            <a:off x="6681913" y="2832773"/>
            <a:ext cx="284562" cy="4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E3CF0939-FAFC-4F49-9573-737AF7DF2205}"/>
              </a:ext>
            </a:extLst>
          </p:cNvPr>
          <p:cNvCxnSpPr>
            <a:cxnSpLocks/>
          </p:cNvCxnSpPr>
          <p:nvPr/>
        </p:nvCxnSpPr>
        <p:spPr>
          <a:xfrm flipV="1">
            <a:off x="6707792" y="2117075"/>
            <a:ext cx="197979" cy="208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372D0F05-C27D-4292-9926-8D7718317CB1}"/>
              </a:ext>
            </a:extLst>
          </p:cNvPr>
          <p:cNvCxnSpPr>
            <a:cxnSpLocks/>
          </p:cNvCxnSpPr>
          <p:nvPr/>
        </p:nvCxnSpPr>
        <p:spPr>
          <a:xfrm flipV="1">
            <a:off x="6681913" y="2308017"/>
            <a:ext cx="1281458" cy="201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9A703E28-7F24-40AF-A89B-F3CD4A893FA2}"/>
              </a:ext>
            </a:extLst>
          </p:cNvPr>
          <p:cNvCxnSpPr>
            <a:cxnSpLocks/>
          </p:cNvCxnSpPr>
          <p:nvPr/>
        </p:nvCxnSpPr>
        <p:spPr>
          <a:xfrm flipV="1">
            <a:off x="7410681" y="1624020"/>
            <a:ext cx="243420" cy="770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Freeform: Shape 297">
            <a:extLst>
              <a:ext uri="{FF2B5EF4-FFF2-40B4-BE49-F238E27FC236}">
                <a16:creationId xmlns:a16="http://schemas.microsoft.com/office/drawing/2014/main" id="{58FCC620-94E2-48C2-907A-4FDCC9CE7855}"/>
              </a:ext>
            </a:extLst>
          </p:cNvPr>
          <p:cNvSpPr/>
          <p:nvPr/>
        </p:nvSpPr>
        <p:spPr>
          <a:xfrm flipH="1">
            <a:off x="7087328" y="3257532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>
                <a:solidFill>
                  <a:schemeClr val="bg1"/>
                </a:solidFill>
              </a:rPr>
              <a:t>Partnership working</a:t>
            </a: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5141FA64-CBF9-43E1-AC92-E91DBA29A0EE}"/>
              </a:ext>
            </a:extLst>
          </p:cNvPr>
          <p:cNvCxnSpPr>
            <a:cxnSpLocks/>
          </p:cNvCxnSpPr>
          <p:nvPr/>
        </p:nvCxnSpPr>
        <p:spPr>
          <a:xfrm flipH="1">
            <a:off x="6905772" y="3624708"/>
            <a:ext cx="226521" cy="399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Freeform: Shape 299">
            <a:extLst>
              <a:ext uri="{FF2B5EF4-FFF2-40B4-BE49-F238E27FC236}">
                <a16:creationId xmlns:a16="http://schemas.microsoft.com/office/drawing/2014/main" id="{CC7B3107-F44E-4738-9A93-84620A39AFA8}"/>
              </a:ext>
            </a:extLst>
          </p:cNvPr>
          <p:cNvSpPr/>
          <p:nvPr/>
        </p:nvSpPr>
        <p:spPr>
          <a:xfrm flipH="1">
            <a:off x="7076123" y="3892032"/>
            <a:ext cx="1041531" cy="48680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Whistleblowing</a:t>
            </a:r>
          </a:p>
        </p:txBody>
      </p:sp>
      <p:sp>
        <p:nvSpPr>
          <p:cNvPr id="301" name="Freeform: Shape 300">
            <a:extLst>
              <a:ext uri="{FF2B5EF4-FFF2-40B4-BE49-F238E27FC236}">
                <a16:creationId xmlns:a16="http://schemas.microsoft.com/office/drawing/2014/main" id="{010900BA-10FD-4C26-9930-B9E2F6A5145B}"/>
              </a:ext>
            </a:extLst>
          </p:cNvPr>
          <p:cNvSpPr/>
          <p:nvPr/>
        </p:nvSpPr>
        <p:spPr>
          <a:xfrm flipH="1">
            <a:off x="7031739" y="4408195"/>
            <a:ext cx="1041531" cy="48680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Line management</a:t>
            </a: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F5569393-E9C9-4D88-B9B6-77FC567173E4}"/>
              </a:ext>
            </a:extLst>
          </p:cNvPr>
          <p:cNvCxnSpPr>
            <a:cxnSpLocks/>
          </p:cNvCxnSpPr>
          <p:nvPr/>
        </p:nvCxnSpPr>
        <p:spPr>
          <a:xfrm flipH="1" flipV="1">
            <a:off x="6926367" y="4164262"/>
            <a:ext cx="160961" cy="4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F6CFF088-8BEA-4A0E-A764-92BA1FAB0882}"/>
              </a:ext>
            </a:extLst>
          </p:cNvPr>
          <p:cNvCxnSpPr>
            <a:cxnSpLocks/>
            <a:stCxn id="301" idx="7"/>
            <a:endCxn id="129" idx="3"/>
          </p:cNvCxnSpPr>
          <p:nvPr/>
        </p:nvCxnSpPr>
        <p:spPr>
          <a:xfrm flipH="1" flipV="1">
            <a:off x="6966605" y="4295717"/>
            <a:ext cx="65134" cy="161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ABAC263B-8DB6-485E-A065-45587C7A643B}"/>
              </a:ext>
            </a:extLst>
          </p:cNvPr>
          <p:cNvCxnSpPr>
            <a:cxnSpLocks/>
          </p:cNvCxnSpPr>
          <p:nvPr/>
        </p:nvCxnSpPr>
        <p:spPr>
          <a:xfrm flipV="1">
            <a:off x="8256640" y="3113167"/>
            <a:ext cx="39667" cy="847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CB27D33C-4F60-43E5-9B79-7F44D3A635C6}"/>
              </a:ext>
            </a:extLst>
          </p:cNvPr>
          <p:cNvCxnSpPr>
            <a:cxnSpLocks/>
          </p:cNvCxnSpPr>
          <p:nvPr/>
        </p:nvCxnSpPr>
        <p:spPr>
          <a:xfrm flipH="1">
            <a:off x="8066580" y="4546786"/>
            <a:ext cx="434598" cy="158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670A2AE3-FB4B-4C08-9C5A-97F3847230C0}"/>
              </a:ext>
            </a:extLst>
          </p:cNvPr>
          <p:cNvCxnSpPr>
            <a:cxnSpLocks/>
          </p:cNvCxnSpPr>
          <p:nvPr/>
        </p:nvCxnSpPr>
        <p:spPr>
          <a:xfrm flipH="1">
            <a:off x="8066580" y="3876261"/>
            <a:ext cx="318356" cy="97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Freeform: Shape 320">
            <a:extLst>
              <a:ext uri="{FF2B5EF4-FFF2-40B4-BE49-F238E27FC236}">
                <a16:creationId xmlns:a16="http://schemas.microsoft.com/office/drawing/2014/main" id="{9AB3E7DB-8332-4AAB-BEAA-C09E45262D17}"/>
              </a:ext>
            </a:extLst>
          </p:cNvPr>
          <p:cNvSpPr/>
          <p:nvPr/>
        </p:nvSpPr>
        <p:spPr>
          <a:xfrm flipH="1">
            <a:off x="6999296" y="4929400"/>
            <a:ext cx="767522" cy="44578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>
                <a:solidFill>
                  <a:schemeClr val="bg1"/>
                </a:solidFill>
              </a:rPr>
              <a:t>Referrals</a:t>
            </a:r>
          </a:p>
        </p:txBody>
      </p:sp>
      <p:sp>
        <p:nvSpPr>
          <p:cNvPr id="322" name="Freeform: Shape 321">
            <a:extLst>
              <a:ext uri="{FF2B5EF4-FFF2-40B4-BE49-F238E27FC236}">
                <a16:creationId xmlns:a16="http://schemas.microsoft.com/office/drawing/2014/main" id="{6B51635C-F492-44A3-A999-0708DE160268}"/>
              </a:ext>
            </a:extLst>
          </p:cNvPr>
          <p:cNvSpPr/>
          <p:nvPr/>
        </p:nvSpPr>
        <p:spPr>
          <a:xfrm flipH="1">
            <a:off x="7174915" y="6117093"/>
            <a:ext cx="997257" cy="69306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Needs assessment and Eligibility Criteria</a:t>
            </a:r>
          </a:p>
        </p:txBody>
      </p:sp>
      <p:sp>
        <p:nvSpPr>
          <p:cNvPr id="323" name="Freeform: Shape 322">
            <a:extLst>
              <a:ext uri="{FF2B5EF4-FFF2-40B4-BE49-F238E27FC236}">
                <a16:creationId xmlns:a16="http://schemas.microsoft.com/office/drawing/2014/main" id="{8A538AF9-8316-424F-BEFA-099067D7690E}"/>
              </a:ext>
            </a:extLst>
          </p:cNvPr>
          <p:cNvSpPr/>
          <p:nvPr/>
        </p:nvSpPr>
        <p:spPr>
          <a:xfrm flipH="1">
            <a:off x="7040795" y="5479536"/>
            <a:ext cx="814531" cy="582505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Barriers to access</a:t>
            </a:r>
          </a:p>
        </p:txBody>
      </p:sp>
      <p:sp>
        <p:nvSpPr>
          <p:cNvPr id="325" name="Freeform: Shape 324">
            <a:extLst>
              <a:ext uri="{FF2B5EF4-FFF2-40B4-BE49-F238E27FC236}">
                <a16:creationId xmlns:a16="http://schemas.microsoft.com/office/drawing/2014/main" id="{345FD64F-29C2-4F5D-AE8B-3CA22103A095}"/>
              </a:ext>
            </a:extLst>
          </p:cNvPr>
          <p:cNvSpPr/>
          <p:nvPr/>
        </p:nvSpPr>
        <p:spPr>
          <a:xfrm flipH="1">
            <a:off x="8285921" y="6310088"/>
            <a:ext cx="814531" cy="48680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Individual preferences</a:t>
            </a:r>
          </a:p>
        </p:txBody>
      </p:sp>
      <p:sp>
        <p:nvSpPr>
          <p:cNvPr id="326" name="Freeform: Shape 325">
            <a:extLst>
              <a:ext uri="{FF2B5EF4-FFF2-40B4-BE49-F238E27FC236}">
                <a16:creationId xmlns:a16="http://schemas.microsoft.com/office/drawing/2014/main" id="{B7F7B105-BF51-40EC-A91D-E19F036E4CA2}"/>
              </a:ext>
            </a:extLst>
          </p:cNvPr>
          <p:cNvSpPr/>
          <p:nvPr/>
        </p:nvSpPr>
        <p:spPr>
          <a:xfrm flipH="1">
            <a:off x="8157993" y="4734173"/>
            <a:ext cx="875189" cy="48680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Financial and Geographical barriers</a:t>
            </a:r>
          </a:p>
        </p:txBody>
      </p:sp>
      <p:sp>
        <p:nvSpPr>
          <p:cNvPr id="327" name="Freeform: Shape 326">
            <a:extLst>
              <a:ext uri="{FF2B5EF4-FFF2-40B4-BE49-F238E27FC236}">
                <a16:creationId xmlns:a16="http://schemas.microsoft.com/office/drawing/2014/main" id="{A9EA3D91-2D28-4A47-B646-D4B06850B1C9}"/>
              </a:ext>
            </a:extLst>
          </p:cNvPr>
          <p:cNvSpPr/>
          <p:nvPr/>
        </p:nvSpPr>
        <p:spPr>
          <a:xfrm flipH="1">
            <a:off x="8016880" y="5252005"/>
            <a:ext cx="875189" cy="48680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Social and cultural barriers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052CB1B5-ACD0-4BA0-B76F-FE7AFC056313}"/>
              </a:ext>
            </a:extLst>
          </p:cNvPr>
          <p:cNvCxnSpPr>
            <a:cxnSpLocks/>
          </p:cNvCxnSpPr>
          <p:nvPr/>
        </p:nvCxnSpPr>
        <p:spPr>
          <a:xfrm flipH="1">
            <a:off x="6827964" y="5238665"/>
            <a:ext cx="191068" cy="183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03F253E5-BEBA-4A75-82BB-BF000CA870AF}"/>
              </a:ext>
            </a:extLst>
          </p:cNvPr>
          <p:cNvCxnSpPr>
            <a:cxnSpLocks/>
            <a:endCxn id="126" idx="3"/>
          </p:cNvCxnSpPr>
          <p:nvPr/>
        </p:nvCxnSpPr>
        <p:spPr>
          <a:xfrm flipH="1" flipV="1">
            <a:off x="6840022" y="5566766"/>
            <a:ext cx="225654" cy="1789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BBB98D54-6608-48EF-BA78-948C0D34E20B}"/>
              </a:ext>
            </a:extLst>
          </p:cNvPr>
          <p:cNvCxnSpPr>
            <a:cxnSpLocks/>
            <a:stCxn id="322" idx="7"/>
            <a:endCxn id="126" idx="4"/>
          </p:cNvCxnSpPr>
          <p:nvPr/>
        </p:nvCxnSpPr>
        <p:spPr>
          <a:xfrm flipH="1" flipV="1">
            <a:off x="6772297" y="5691157"/>
            <a:ext cx="402618" cy="4952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Freeform: Shape 323">
            <a:extLst>
              <a:ext uri="{FF2B5EF4-FFF2-40B4-BE49-F238E27FC236}">
                <a16:creationId xmlns:a16="http://schemas.microsoft.com/office/drawing/2014/main" id="{8D36C87D-1918-4916-B1AF-7DDAB1313FA1}"/>
              </a:ext>
            </a:extLst>
          </p:cNvPr>
          <p:cNvSpPr/>
          <p:nvPr/>
        </p:nvSpPr>
        <p:spPr>
          <a:xfrm flipH="1">
            <a:off x="8454474" y="5767205"/>
            <a:ext cx="661102" cy="48680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Specific needs</a:t>
            </a:r>
          </a:p>
        </p:txBody>
      </p: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C1767D72-FE68-42A3-AF2C-F8BD19A47BB1}"/>
              </a:ext>
            </a:extLst>
          </p:cNvPr>
          <p:cNvCxnSpPr>
            <a:cxnSpLocks/>
            <a:endCxn id="323" idx="1"/>
          </p:cNvCxnSpPr>
          <p:nvPr/>
        </p:nvCxnSpPr>
        <p:spPr>
          <a:xfrm flipH="1">
            <a:off x="7814600" y="5022132"/>
            <a:ext cx="360984" cy="45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7F6D185-2E6C-4A42-A2B2-082C474E0426}"/>
              </a:ext>
            </a:extLst>
          </p:cNvPr>
          <p:cNvCxnSpPr>
            <a:cxnSpLocks/>
          </p:cNvCxnSpPr>
          <p:nvPr/>
        </p:nvCxnSpPr>
        <p:spPr>
          <a:xfrm flipH="1">
            <a:off x="7855327" y="5548693"/>
            <a:ext cx="185698" cy="124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C66C2294-C1A8-4881-806B-10D2402060BD}"/>
              </a:ext>
            </a:extLst>
          </p:cNvPr>
          <p:cNvCxnSpPr>
            <a:cxnSpLocks/>
            <a:endCxn id="323" idx="3"/>
          </p:cNvCxnSpPr>
          <p:nvPr/>
        </p:nvCxnSpPr>
        <p:spPr>
          <a:xfrm flipH="1" flipV="1">
            <a:off x="7855326" y="6003791"/>
            <a:ext cx="719464" cy="31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B0E53319-B19C-4B28-9699-94FD02023867}"/>
              </a:ext>
            </a:extLst>
          </p:cNvPr>
          <p:cNvCxnSpPr>
            <a:cxnSpLocks/>
          </p:cNvCxnSpPr>
          <p:nvPr/>
        </p:nvCxnSpPr>
        <p:spPr>
          <a:xfrm flipH="1" flipV="1">
            <a:off x="7853428" y="5831697"/>
            <a:ext cx="647749" cy="176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Freeform: Shape 342">
            <a:extLst>
              <a:ext uri="{FF2B5EF4-FFF2-40B4-BE49-F238E27FC236}">
                <a16:creationId xmlns:a16="http://schemas.microsoft.com/office/drawing/2014/main" id="{4081095A-A3B0-4FE3-9C06-945C45E219A9}"/>
              </a:ext>
            </a:extLst>
          </p:cNvPr>
          <p:cNvSpPr/>
          <p:nvPr/>
        </p:nvSpPr>
        <p:spPr>
          <a:xfrm flipH="1">
            <a:off x="5558532" y="6300845"/>
            <a:ext cx="767522" cy="44578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Advocacy</a:t>
            </a: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9952C9CC-1154-48FE-BD16-B8F9CC9CDC5F}"/>
              </a:ext>
            </a:extLst>
          </p:cNvPr>
          <p:cNvCxnSpPr>
            <a:cxnSpLocks/>
          </p:cNvCxnSpPr>
          <p:nvPr/>
        </p:nvCxnSpPr>
        <p:spPr>
          <a:xfrm flipV="1">
            <a:off x="6107443" y="5663849"/>
            <a:ext cx="0" cy="119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B0714F03-6F82-4099-97EC-B28A98FD8F8A}"/>
              </a:ext>
            </a:extLst>
          </p:cNvPr>
          <p:cNvCxnSpPr>
            <a:cxnSpLocks/>
          </p:cNvCxnSpPr>
          <p:nvPr/>
        </p:nvCxnSpPr>
        <p:spPr>
          <a:xfrm flipV="1">
            <a:off x="5981624" y="6189687"/>
            <a:ext cx="0" cy="11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4B4A7134-B705-4D38-9717-0D8E65C7B451}"/>
              </a:ext>
            </a:extLst>
          </p:cNvPr>
          <p:cNvCxnSpPr>
            <a:cxnSpLocks/>
          </p:cNvCxnSpPr>
          <p:nvPr/>
        </p:nvCxnSpPr>
        <p:spPr>
          <a:xfrm flipH="1" flipV="1">
            <a:off x="6467047" y="6155927"/>
            <a:ext cx="240745" cy="144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C13F7369-3AD5-4785-96A9-2C387C930AE8}"/>
              </a:ext>
            </a:extLst>
          </p:cNvPr>
          <p:cNvCxnSpPr>
            <a:cxnSpLocks/>
          </p:cNvCxnSpPr>
          <p:nvPr/>
        </p:nvCxnSpPr>
        <p:spPr>
          <a:xfrm flipV="1">
            <a:off x="5801760" y="1935497"/>
            <a:ext cx="1229" cy="322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Freeform: Shape 374">
            <a:extLst>
              <a:ext uri="{FF2B5EF4-FFF2-40B4-BE49-F238E27FC236}">
                <a16:creationId xmlns:a16="http://schemas.microsoft.com/office/drawing/2014/main" id="{6726E7FA-6279-4349-A177-A74EF7697997}"/>
              </a:ext>
            </a:extLst>
          </p:cNvPr>
          <p:cNvSpPr/>
          <p:nvPr/>
        </p:nvSpPr>
        <p:spPr>
          <a:xfrm flipH="1">
            <a:off x="3412236" y="750218"/>
            <a:ext cx="883257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Safeguarding staff</a:t>
            </a:r>
          </a:p>
        </p:txBody>
      </p:sp>
      <p:sp>
        <p:nvSpPr>
          <p:cNvPr id="376" name="Freeform: Shape 375">
            <a:extLst>
              <a:ext uri="{FF2B5EF4-FFF2-40B4-BE49-F238E27FC236}">
                <a16:creationId xmlns:a16="http://schemas.microsoft.com/office/drawing/2014/main" id="{86B3216C-4E52-4210-A099-79E4623FC197}"/>
              </a:ext>
            </a:extLst>
          </p:cNvPr>
          <p:cNvSpPr/>
          <p:nvPr/>
        </p:nvSpPr>
        <p:spPr>
          <a:xfrm flipH="1">
            <a:off x="4459833" y="1436325"/>
            <a:ext cx="759929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C.P.D.</a:t>
            </a:r>
          </a:p>
        </p:txBody>
      </p:sp>
      <p:sp>
        <p:nvSpPr>
          <p:cNvPr id="377" name="Freeform: Shape 376">
            <a:extLst>
              <a:ext uri="{FF2B5EF4-FFF2-40B4-BE49-F238E27FC236}">
                <a16:creationId xmlns:a16="http://schemas.microsoft.com/office/drawing/2014/main" id="{9E5725CF-6B0C-4783-BA17-ECA36AB992FA}"/>
              </a:ext>
            </a:extLst>
          </p:cNvPr>
          <p:cNvSpPr/>
          <p:nvPr/>
        </p:nvSpPr>
        <p:spPr>
          <a:xfrm flipH="1">
            <a:off x="4342229" y="781373"/>
            <a:ext cx="877533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National Occupational standards</a:t>
            </a:r>
          </a:p>
        </p:txBody>
      </p:sp>
      <p:sp>
        <p:nvSpPr>
          <p:cNvPr id="378" name="Freeform: Shape 377">
            <a:extLst>
              <a:ext uri="{FF2B5EF4-FFF2-40B4-BE49-F238E27FC236}">
                <a16:creationId xmlns:a16="http://schemas.microsoft.com/office/drawing/2014/main" id="{D1626C53-EF3B-4025-9BAC-074385A4DD21}"/>
              </a:ext>
            </a:extLst>
          </p:cNvPr>
          <p:cNvSpPr/>
          <p:nvPr/>
        </p:nvSpPr>
        <p:spPr>
          <a:xfrm flipH="1">
            <a:off x="3400817" y="1383688"/>
            <a:ext cx="759929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Codes of practice</a:t>
            </a:r>
          </a:p>
        </p:txBody>
      </p:sp>
      <p:sp>
        <p:nvSpPr>
          <p:cNvPr id="379" name="Freeform: Shape 378">
            <a:extLst>
              <a:ext uri="{FF2B5EF4-FFF2-40B4-BE49-F238E27FC236}">
                <a16:creationId xmlns:a16="http://schemas.microsoft.com/office/drawing/2014/main" id="{336BC9EA-0BCD-4D72-BADB-D974F8322C8F}"/>
              </a:ext>
            </a:extLst>
          </p:cNvPr>
          <p:cNvSpPr/>
          <p:nvPr/>
        </p:nvSpPr>
        <p:spPr>
          <a:xfrm flipH="1">
            <a:off x="1873402" y="658042"/>
            <a:ext cx="1459385" cy="540094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How Working Practices effect Service Users</a:t>
            </a:r>
          </a:p>
        </p:txBody>
      </p:sp>
      <p:sp>
        <p:nvSpPr>
          <p:cNvPr id="380" name="Freeform: Shape 379">
            <a:extLst>
              <a:ext uri="{FF2B5EF4-FFF2-40B4-BE49-F238E27FC236}">
                <a16:creationId xmlns:a16="http://schemas.microsoft.com/office/drawing/2014/main" id="{F3A02E17-1D59-485F-83CF-56A8B8A60521}"/>
              </a:ext>
            </a:extLst>
          </p:cNvPr>
          <p:cNvSpPr/>
          <p:nvPr/>
        </p:nvSpPr>
        <p:spPr>
          <a:xfrm flipH="1">
            <a:off x="2084301" y="1364838"/>
            <a:ext cx="895413" cy="695371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Policies and procedures and Regulations</a:t>
            </a:r>
          </a:p>
        </p:txBody>
      </p:sp>
      <p:sp>
        <p:nvSpPr>
          <p:cNvPr id="381" name="Freeform: Shape 380">
            <a:extLst>
              <a:ext uri="{FF2B5EF4-FFF2-40B4-BE49-F238E27FC236}">
                <a16:creationId xmlns:a16="http://schemas.microsoft.com/office/drawing/2014/main" id="{5385957D-EA75-423A-AA52-BEAA7905907B}"/>
              </a:ext>
            </a:extLst>
          </p:cNvPr>
          <p:cNvSpPr/>
          <p:nvPr/>
        </p:nvSpPr>
        <p:spPr>
          <a:xfrm flipH="1">
            <a:off x="1045489" y="659879"/>
            <a:ext cx="759929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Skills required</a:t>
            </a:r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id="{2E24B98E-6D1D-4631-A3C8-B7E8D6D87BDA}"/>
              </a:ext>
            </a:extLst>
          </p:cNvPr>
          <p:cNvSpPr/>
          <p:nvPr/>
        </p:nvSpPr>
        <p:spPr>
          <a:xfrm flipH="1">
            <a:off x="245846" y="328047"/>
            <a:ext cx="759929" cy="56590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Poor Working Practices</a:t>
            </a: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7221507B-78AC-43EC-9C58-E1DB3A43BBE0}"/>
              </a:ext>
            </a:extLst>
          </p:cNvPr>
          <p:cNvCxnSpPr>
            <a:cxnSpLocks/>
          </p:cNvCxnSpPr>
          <p:nvPr/>
        </p:nvCxnSpPr>
        <p:spPr>
          <a:xfrm flipV="1">
            <a:off x="4732457" y="1974626"/>
            <a:ext cx="174788" cy="206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21E568BE-CD3F-4C3E-8E96-9596FF780651}"/>
              </a:ext>
            </a:extLst>
          </p:cNvPr>
          <p:cNvCxnSpPr>
            <a:cxnSpLocks/>
          </p:cNvCxnSpPr>
          <p:nvPr/>
        </p:nvCxnSpPr>
        <p:spPr>
          <a:xfrm flipH="1" flipV="1">
            <a:off x="4136304" y="1316118"/>
            <a:ext cx="253495" cy="83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A5D86FAC-04EE-4FC0-804C-85F78FB6EF26}"/>
              </a:ext>
            </a:extLst>
          </p:cNvPr>
          <p:cNvCxnSpPr>
            <a:cxnSpLocks/>
          </p:cNvCxnSpPr>
          <p:nvPr/>
        </p:nvCxnSpPr>
        <p:spPr>
          <a:xfrm flipH="1" flipV="1">
            <a:off x="3872708" y="1947055"/>
            <a:ext cx="188793" cy="218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2EF9A190-BD16-4EB6-A81B-22853327E185}"/>
              </a:ext>
            </a:extLst>
          </p:cNvPr>
          <p:cNvCxnSpPr>
            <a:cxnSpLocks/>
            <a:endCxn id="377" idx="5"/>
          </p:cNvCxnSpPr>
          <p:nvPr/>
        </p:nvCxnSpPr>
        <p:spPr>
          <a:xfrm flipH="1" flipV="1">
            <a:off x="4386105" y="1347273"/>
            <a:ext cx="69224" cy="792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7D0E2041-8102-403A-8189-EF0AF468F1DB}"/>
              </a:ext>
            </a:extLst>
          </p:cNvPr>
          <p:cNvCxnSpPr>
            <a:cxnSpLocks/>
            <a:endCxn id="380" idx="3"/>
          </p:cNvCxnSpPr>
          <p:nvPr/>
        </p:nvCxnSpPr>
        <p:spPr>
          <a:xfrm flipH="1" flipV="1">
            <a:off x="2979714" y="1990672"/>
            <a:ext cx="837244" cy="518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A57B15D4-0CB2-4EEF-A024-B2979EAD0303}"/>
              </a:ext>
            </a:extLst>
          </p:cNvPr>
          <p:cNvCxnSpPr>
            <a:cxnSpLocks/>
          </p:cNvCxnSpPr>
          <p:nvPr/>
        </p:nvCxnSpPr>
        <p:spPr>
          <a:xfrm flipH="1" flipV="1">
            <a:off x="2827051" y="1195860"/>
            <a:ext cx="999029" cy="1313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57E67805-DB4B-4B6B-91FE-565EF5CCFAF5}"/>
              </a:ext>
            </a:extLst>
          </p:cNvPr>
          <p:cNvCxnSpPr>
            <a:cxnSpLocks/>
          </p:cNvCxnSpPr>
          <p:nvPr/>
        </p:nvCxnSpPr>
        <p:spPr>
          <a:xfrm flipH="1" flipV="1">
            <a:off x="1767278" y="1196676"/>
            <a:ext cx="1147096" cy="98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18FC84D-91D8-4DBA-BCE8-0B797C3BE9A0}"/>
              </a:ext>
            </a:extLst>
          </p:cNvPr>
          <p:cNvCxnSpPr>
            <a:cxnSpLocks/>
          </p:cNvCxnSpPr>
          <p:nvPr/>
        </p:nvCxnSpPr>
        <p:spPr>
          <a:xfrm flipH="1" flipV="1">
            <a:off x="991899" y="654212"/>
            <a:ext cx="67908" cy="242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690C60AD-399B-4ECB-A199-799D9228F5A6}"/>
              </a:ext>
            </a:extLst>
          </p:cNvPr>
          <p:cNvSpPr/>
          <p:nvPr/>
        </p:nvSpPr>
        <p:spPr>
          <a:xfrm flipH="1">
            <a:off x="4063514" y="3523452"/>
            <a:ext cx="1207451" cy="663405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cap="all" dirty="0">
                <a:solidFill>
                  <a:schemeClr val="bg1"/>
                </a:solidFill>
              </a:rPr>
              <a:t>Unit 2</a:t>
            </a:r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5510E3D-B70D-47EB-9144-B8F918236D61}"/>
              </a:ext>
            </a:extLst>
          </p:cNvPr>
          <p:cNvSpPr/>
          <p:nvPr/>
        </p:nvSpPr>
        <p:spPr>
          <a:xfrm flipH="1">
            <a:off x="5488769" y="3314756"/>
            <a:ext cx="1477836" cy="1089956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A4, A5: </a:t>
            </a:r>
            <a:r>
              <a:rPr lang="en-US" sz="1300" b="1" cap="all" dirty="0">
                <a:solidFill>
                  <a:schemeClr val="bg1"/>
                </a:solidFill>
              </a:rPr>
              <a:t>multidisciplinary</a:t>
            </a:r>
            <a:r>
              <a:rPr lang="en-US" sz="1400" b="1" cap="all" dirty="0">
                <a:solidFill>
                  <a:schemeClr val="bg1"/>
                </a:solidFill>
              </a:rPr>
              <a:t> working and monitoring of staff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14982F4-F7A5-470F-A836-ACC8B38BE4AB}"/>
              </a:ext>
            </a:extLst>
          </p:cNvPr>
          <p:cNvSpPr/>
          <p:nvPr/>
        </p:nvSpPr>
        <p:spPr>
          <a:xfrm flipH="1">
            <a:off x="3805804" y="2140217"/>
            <a:ext cx="1466320" cy="1068914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B5, C2: Responsibilities to staff and working practices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6A8C5DFA-E80F-4629-BA82-EE1D3B766D6B}"/>
              </a:ext>
            </a:extLst>
          </p:cNvPr>
          <p:cNvSpPr/>
          <p:nvPr/>
        </p:nvSpPr>
        <p:spPr>
          <a:xfrm flipH="1">
            <a:off x="2426719" y="2404132"/>
            <a:ext cx="1191379" cy="997467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C1: Working with people with specific needs</a:t>
            </a:r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A3F6AA5C-4C52-480F-B151-3DB48A6FAA94}"/>
              </a:ext>
            </a:extLst>
          </p:cNvPr>
          <p:cNvSpPr/>
          <p:nvPr/>
        </p:nvSpPr>
        <p:spPr>
          <a:xfrm flipH="1">
            <a:off x="1150302" y="5728870"/>
            <a:ext cx="838500" cy="427057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Enabling rehabilitation</a:t>
            </a:r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3D13FF70-C325-4378-A6A3-31D68049879B}"/>
              </a:ext>
            </a:extLst>
          </p:cNvPr>
          <p:cNvSpPr/>
          <p:nvPr/>
        </p:nvSpPr>
        <p:spPr>
          <a:xfrm flipH="1">
            <a:off x="983592" y="3893713"/>
            <a:ext cx="1088256" cy="54369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>
                <a:solidFill>
                  <a:schemeClr val="bg1"/>
                </a:solidFill>
              </a:rPr>
              <a:t>Settings</a:t>
            </a:r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6DACADE9-D1EC-4B81-90A3-C43255C3DB89}"/>
              </a:ext>
            </a:extLst>
          </p:cNvPr>
          <p:cNvSpPr/>
          <p:nvPr/>
        </p:nvSpPr>
        <p:spPr>
          <a:xfrm flipH="1">
            <a:off x="1094174" y="3248348"/>
            <a:ext cx="1071832" cy="625785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Public, Voluntary and Private</a:t>
            </a:r>
          </a:p>
        </p:txBody>
      </p:sp>
      <p:sp>
        <p:nvSpPr>
          <p:cNvPr id="342" name="Freeform: Shape 341">
            <a:extLst>
              <a:ext uri="{FF2B5EF4-FFF2-40B4-BE49-F238E27FC236}">
                <a16:creationId xmlns:a16="http://schemas.microsoft.com/office/drawing/2014/main" id="{0FB7DEF1-F657-4A88-8903-90F748452CC7}"/>
              </a:ext>
            </a:extLst>
          </p:cNvPr>
          <p:cNvSpPr/>
          <p:nvPr/>
        </p:nvSpPr>
        <p:spPr>
          <a:xfrm flipH="1">
            <a:off x="6327003" y="6201617"/>
            <a:ext cx="813943" cy="615066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bg1"/>
                </a:solidFill>
              </a:rPr>
              <a:t>Charities and Patient groups</a:t>
            </a:r>
          </a:p>
        </p:txBody>
      </p:sp>
      <p:sp>
        <p:nvSpPr>
          <p:cNvPr id="352" name="Freeform: Shape 351">
            <a:extLst>
              <a:ext uri="{FF2B5EF4-FFF2-40B4-BE49-F238E27FC236}">
                <a16:creationId xmlns:a16="http://schemas.microsoft.com/office/drawing/2014/main" id="{5EC27BB2-B9D3-49DB-BD0A-2B07606CE3A3}"/>
              </a:ext>
            </a:extLst>
          </p:cNvPr>
          <p:cNvSpPr/>
          <p:nvPr/>
        </p:nvSpPr>
        <p:spPr>
          <a:xfrm flipH="1">
            <a:off x="5565141" y="5760005"/>
            <a:ext cx="1156200" cy="445782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Complaints and Whistle blowing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D9040BA9-95E2-43A0-9553-B09954D78210}"/>
              </a:ext>
            </a:extLst>
          </p:cNvPr>
          <p:cNvSpPr/>
          <p:nvPr/>
        </p:nvSpPr>
        <p:spPr>
          <a:xfrm flipH="1">
            <a:off x="5485505" y="4447239"/>
            <a:ext cx="1354517" cy="124391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cap="all" dirty="0">
                <a:solidFill>
                  <a:schemeClr val="bg1"/>
                </a:solidFill>
              </a:rPr>
              <a:t>B2, B3: ISSUES effecting Access to services and representing service users</a:t>
            </a:r>
          </a:p>
        </p:txBody>
      </p:sp>
      <p:sp>
        <p:nvSpPr>
          <p:cNvPr id="304" name="Freeform: Shape 303">
            <a:extLst>
              <a:ext uri="{FF2B5EF4-FFF2-40B4-BE49-F238E27FC236}">
                <a16:creationId xmlns:a16="http://schemas.microsoft.com/office/drawing/2014/main" id="{BEA25F13-749D-4926-B5B5-4ADC793E50DC}"/>
              </a:ext>
            </a:extLst>
          </p:cNvPr>
          <p:cNvSpPr/>
          <p:nvPr/>
        </p:nvSpPr>
        <p:spPr>
          <a:xfrm flipH="1">
            <a:off x="8117653" y="4056624"/>
            <a:ext cx="1008629" cy="528650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Criminal investigations</a:t>
            </a:r>
          </a:p>
        </p:txBody>
      </p:sp>
      <p:sp>
        <p:nvSpPr>
          <p:cNvPr id="302" name="Freeform: Shape 301">
            <a:extLst>
              <a:ext uri="{FF2B5EF4-FFF2-40B4-BE49-F238E27FC236}">
                <a16:creationId xmlns:a16="http://schemas.microsoft.com/office/drawing/2014/main" id="{94C40F82-8807-4FA8-8108-5955F30E0B94}"/>
              </a:ext>
            </a:extLst>
          </p:cNvPr>
          <p:cNvSpPr/>
          <p:nvPr/>
        </p:nvSpPr>
        <p:spPr>
          <a:xfrm flipH="1">
            <a:off x="8350689" y="3302389"/>
            <a:ext cx="684993" cy="616273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Service user feedback</a:t>
            </a:r>
          </a:p>
        </p:txBody>
      </p:sp>
      <p:sp>
        <p:nvSpPr>
          <p:cNvPr id="303" name="Freeform: Shape 302">
            <a:extLst>
              <a:ext uri="{FF2B5EF4-FFF2-40B4-BE49-F238E27FC236}">
                <a16:creationId xmlns:a16="http://schemas.microsoft.com/office/drawing/2014/main" id="{6BF38FAE-3607-45C3-B01B-1346208FEDEC}"/>
              </a:ext>
            </a:extLst>
          </p:cNvPr>
          <p:cNvSpPr/>
          <p:nvPr/>
        </p:nvSpPr>
        <p:spPr>
          <a:xfrm flipH="1">
            <a:off x="8139041" y="2650155"/>
            <a:ext cx="913091" cy="486808"/>
          </a:xfrm>
          <a:custGeom>
            <a:avLst/>
            <a:gdLst>
              <a:gd name="connsiteX0" fmla="*/ 1378458 w 1451008"/>
              <a:gd name="connsiteY0" fmla="*/ 0 h 724922"/>
              <a:gd name="connsiteX1" fmla="*/ 72550 w 1451008"/>
              <a:gd name="connsiteY1" fmla="*/ 0 h 724922"/>
              <a:gd name="connsiteX2" fmla="*/ 0 w 1451008"/>
              <a:gd name="connsiteY2" fmla="*/ 72492 h 724922"/>
              <a:gd name="connsiteX3" fmla="*/ 0 w 1451008"/>
              <a:gd name="connsiteY3" fmla="*/ 652430 h 724922"/>
              <a:gd name="connsiteX4" fmla="*/ 72550 w 1451008"/>
              <a:gd name="connsiteY4" fmla="*/ 724922 h 724922"/>
              <a:gd name="connsiteX5" fmla="*/ 1378458 w 1451008"/>
              <a:gd name="connsiteY5" fmla="*/ 724922 h 724922"/>
              <a:gd name="connsiteX6" fmla="*/ 1451008 w 1451008"/>
              <a:gd name="connsiteY6" fmla="*/ 652430 h 724922"/>
              <a:gd name="connsiteX7" fmla="*/ 1451008 w 1451008"/>
              <a:gd name="connsiteY7" fmla="*/ 72492 h 724922"/>
              <a:gd name="connsiteX8" fmla="*/ 1378458 w 1451008"/>
              <a:gd name="connsiteY8" fmla="*/ 0 h 72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08" h="724922">
                <a:moveTo>
                  <a:pt x="1378458" y="0"/>
                </a:moveTo>
                <a:lnTo>
                  <a:pt x="72550" y="0"/>
                </a:lnTo>
                <a:cubicBezTo>
                  <a:pt x="32482" y="0"/>
                  <a:pt x="0" y="32456"/>
                  <a:pt x="0" y="72492"/>
                </a:cubicBezTo>
                <a:lnTo>
                  <a:pt x="0" y="652430"/>
                </a:lnTo>
                <a:cubicBezTo>
                  <a:pt x="0" y="692466"/>
                  <a:pt x="32482" y="724922"/>
                  <a:pt x="72550" y="724922"/>
                </a:cubicBezTo>
                <a:lnTo>
                  <a:pt x="1378458" y="724922"/>
                </a:lnTo>
                <a:cubicBezTo>
                  <a:pt x="1418526" y="724922"/>
                  <a:pt x="1451008" y="692466"/>
                  <a:pt x="1451008" y="652430"/>
                </a:cubicBezTo>
                <a:lnTo>
                  <a:pt x="1451008" y="72492"/>
                </a:lnTo>
                <a:cubicBezTo>
                  <a:pt x="1451008" y="32456"/>
                  <a:pt x="1418526" y="0"/>
                  <a:pt x="137845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879" tIns="36879" rIns="36879" bIns="36879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External inspections</a:t>
            </a:r>
          </a:p>
        </p:txBody>
      </p:sp>
    </p:spTree>
    <p:extLst>
      <p:ext uri="{BB962C8B-B14F-4D97-AF65-F5344CB8AC3E}">
        <p14:creationId xmlns:p14="http://schemas.microsoft.com/office/powerpoint/2010/main" val="454712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e3c87d5-2477-4099-888b-de959250a139"/>
</p:tagLst>
</file>

<file path=ppt/theme/theme1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0A35B5-0313-41DB-9033-A220CFB3CA2F}"/>
</file>

<file path=customXml/itemProps2.xml><?xml version="1.0" encoding="utf-8"?>
<ds:datastoreItem xmlns:ds="http://schemas.openxmlformats.org/officeDocument/2006/customXml" ds:itemID="{2D67B837-4A5C-445A-8272-EE7D7AA78127}"/>
</file>

<file path=customXml/itemProps3.xml><?xml version="1.0" encoding="utf-8"?>
<ds:datastoreItem xmlns:ds="http://schemas.openxmlformats.org/officeDocument/2006/customXml" ds:itemID="{370DCD32-D160-43B5-8347-71B41B22E9A7}"/>
</file>

<file path=docProps/app.xml><?xml version="1.0" encoding="utf-8"?>
<Properties xmlns="http://schemas.openxmlformats.org/officeDocument/2006/extended-properties" xmlns:vt="http://schemas.openxmlformats.org/officeDocument/2006/docPropsVTypes">
  <TotalTime>55389</TotalTime>
  <Words>250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GeosansLight</vt:lpstr>
      <vt:lpstr>Open Sans</vt:lpstr>
      <vt:lpstr>Showeet theme</vt:lpstr>
      <vt:lpstr>1_Blank</vt:lpstr>
      <vt:lpstr>Unit 2 Working in health and social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Maps</dc:title>
  <dc:creator>showeet.com</dc:creator>
  <dc:description>© Copyright Showeet.com</dc:description>
  <cp:lastModifiedBy>Siviter, Danielle</cp:lastModifiedBy>
  <cp:revision>19</cp:revision>
  <cp:lastPrinted>2018-12-09T15:41:27Z</cp:lastPrinted>
  <dcterms:created xsi:type="dcterms:W3CDTF">2011-05-09T14:18:21Z</dcterms:created>
  <dcterms:modified xsi:type="dcterms:W3CDTF">2020-11-05T21:09:25Z</dcterms:modified>
  <cp:category>Charts &amp; Diagrams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